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1656" r:id="rId2"/>
    <p:sldId id="1739" r:id="rId3"/>
    <p:sldId id="1824" r:id="rId4"/>
    <p:sldId id="1792" r:id="rId5"/>
    <p:sldId id="1815" r:id="rId6"/>
    <p:sldId id="1694" r:id="rId7"/>
    <p:sldId id="1819" r:id="rId8"/>
    <p:sldId id="258" r:id="rId9"/>
    <p:sldId id="1787" r:id="rId10"/>
    <p:sldId id="1817" r:id="rId11"/>
    <p:sldId id="1816" r:id="rId12"/>
    <p:sldId id="1809" r:id="rId13"/>
    <p:sldId id="259" r:id="rId14"/>
    <p:sldId id="396" r:id="rId15"/>
    <p:sldId id="400" r:id="rId16"/>
    <p:sldId id="1808" r:id="rId17"/>
    <p:sldId id="1811" r:id="rId18"/>
    <p:sldId id="1805" r:id="rId19"/>
    <p:sldId id="1820" r:id="rId20"/>
    <p:sldId id="1810" r:id="rId21"/>
    <p:sldId id="1823" r:id="rId22"/>
    <p:sldId id="1821" r:id="rId23"/>
    <p:sldId id="1804" r:id="rId24"/>
    <p:sldId id="1807" r:id="rId25"/>
    <p:sldId id="1813" r:id="rId26"/>
    <p:sldId id="1814" r:id="rId27"/>
    <p:sldId id="1793" r:id="rId28"/>
    <p:sldId id="1794" r:id="rId29"/>
    <p:sldId id="1803" r:id="rId30"/>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96D35"/>
    <a:srgbClr val="51994B"/>
    <a:srgbClr val="99BC28"/>
    <a:srgbClr val="B2D212"/>
    <a:srgbClr val="99FFCC"/>
    <a:srgbClr val="99FF66"/>
    <a:srgbClr val="0000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3" d="100"/>
          <a:sy n="73" d="100"/>
        </p:scale>
        <p:origin x="-126" y="-90"/>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F0A99-B1B2-4C68-9A9A-EA824134A5A6}" type="datetimeFigureOut">
              <a:rPr lang="lt-LT" smtClean="0"/>
              <a:pPr/>
              <a:t>2023.05.22</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0F157-73EB-4A63-945C-577BEAE1E573}" type="slidenum">
              <a:rPr lang="lt-LT" smtClean="0"/>
              <a:pPr/>
              <a:t>‹#›</a:t>
            </a:fld>
            <a:endParaRPr lang="lt-LT"/>
          </a:p>
        </p:txBody>
      </p:sp>
    </p:spTree>
    <p:extLst>
      <p:ext uri="{BB962C8B-B14F-4D97-AF65-F5344CB8AC3E}">
        <p14:creationId xmlns:p14="http://schemas.microsoft.com/office/powerpoint/2010/main" xmlns="" val="131391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EE098-6B9B-4468-A6AE-1F2B9AFF4208}" type="slidenum">
              <a:rPr lang="en-US" smtClean="0"/>
              <a:pPr/>
              <a:t>6</a:t>
            </a:fld>
            <a:endParaRPr lang="en-US"/>
          </a:p>
        </p:txBody>
      </p:sp>
    </p:spTree>
    <p:extLst>
      <p:ext uri="{BB962C8B-B14F-4D97-AF65-F5344CB8AC3E}">
        <p14:creationId xmlns:p14="http://schemas.microsoft.com/office/powerpoint/2010/main" xmlns="" val="393122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a:p>
        </p:txBody>
      </p:sp>
      <p:sp>
        <p:nvSpPr>
          <p:cNvPr id="4" name="Skaidrės numerio vietos rezervavimo ženklas 3"/>
          <p:cNvSpPr>
            <a:spLocks noGrp="1"/>
          </p:cNvSpPr>
          <p:nvPr>
            <p:ph type="sldNum" sz="quarter" idx="5"/>
          </p:nvPr>
        </p:nvSpPr>
        <p:spPr/>
        <p:txBody>
          <a:bodyPr/>
          <a:lstStyle/>
          <a:p>
            <a:fld id="{65C0DE6E-3479-4D26-AAF7-E3970FE37A8B}" type="slidenum">
              <a:rPr lang="en-US" smtClean="0"/>
              <a:pPr/>
              <a:t>15</a:t>
            </a:fld>
            <a:endParaRPr lang="en-US"/>
          </a:p>
        </p:txBody>
      </p:sp>
    </p:spTree>
    <p:extLst>
      <p:ext uri="{BB962C8B-B14F-4D97-AF65-F5344CB8AC3E}">
        <p14:creationId xmlns:p14="http://schemas.microsoft.com/office/powerpoint/2010/main" xmlns="" val="704145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a:p>
        </p:txBody>
      </p:sp>
      <p:sp>
        <p:nvSpPr>
          <p:cNvPr id="4" name="Skaidrės numerio vietos rezervavimo ženklas 3"/>
          <p:cNvSpPr>
            <a:spLocks noGrp="1"/>
          </p:cNvSpPr>
          <p:nvPr>
            <p:ph type="sldNum" sz="quarter" idx="5"/>
          </p:nvPr>
        </p:nvSpPr>
        <p:spPr/>
        <p:txBody>
          <a:bodyPr/>
          <a:lstStyle/>
          <a:p>
            <a:fld id="{65C0DE6E-3479-4D26-AAF7-E3970FE37A8B}" type="slidenum">
              <a:rPr lang="en-US" smtClean="0"/>
              <a:pPr/>
              <a:t>19</a:t>
            </a:fld>
            <a:endParaRPr lang="en-US"/>
          </a:p>
        </p:txBody>
      </p:sp>
    </p:spTree>
    <p:extLst>
      <p:ext uri="{BB962C8B-B14F-4D97-AF65-F5344CB8AC3E}">
        <p14:creationId xmlns:p14="http://schemas.microsoft.com/office/powerpoint/2010/main" xmlns="" val="875720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084B87-FD45-4FF5-876D-D19E1FC7FD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xmlns="" id="{7E84FD44-E132-4A93-A690-D46629438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xmlns="" id="{7E4E82AC-878B-40D3-B86C-383DDCB42356}"/>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5" name="Footer Placeholder 4">
            <a:extLst>
              <a:ext uri="{FF2B5EF4-FFF2-40B4-BE49-F238E27FC236}">
                <a16:creationId xmlns:a16="http://schemas.microsoft.com/office/drawing/2014/main" xmlns="" id="{24C674D3-B04F-426D-AD5A-E81631833DD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xmlns="" id="{D9EA4F72-B168-4CE8-94EF-4199E36C9F8B}"/>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263967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A4785-6829-4FA8-9408-5A9F52D4749E}"/>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xmlns="" id="{469FC4E1-BD67-4576-9FEA-9BE1CF132B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xmlns="" id="{DEF71398-EACF-4CB4-8911-E44D52B644DB}"/>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5" name="Footer Placeholder 4">
            <a:extLst>
              <a:ext uri="{FF2B5EF4-FFF2-40B4-BE49-F238E27FC236}">
                <a16:creationId xmlns:a16="http://schemas.microsoft.com/office/drawing/2014/main" xmlns="" id="{9EE5FB37-7BB3-43E4-AFF2-8E5B7E9A920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xmlns="" id="{266F0FBA-1B7D-4287-AC4F-85BE7AE3341F}"/>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418719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BB12DCF-2A63-473B-9BE7-0E9DAC1355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xmlns="" id="{BD3AEF38-DCCF-4DF8-AB5D-2CC168C499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xmlns="" id="{0A9DDC43-B636-4232-9DF7-4576D80BEC0D}"/>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5" name="Footer Placeholder 4">
            <a:extLst>
              <a:ext uri="{FF2B5EF4-FFF2-40B4-BE49-F238E27FC236}">
                <a16:creationId xmlns:a16="http://schemas.microsoft.com/office/drawing/2014/main" xmlns="" id="{635F2D47-F766-4C12-9686-28D8C6418B13}"/>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xmlns="" id="{660FF2E9-BB6F-4136-87ED-A51AFFCAD828}"/>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285459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498D58-2352-4811-9C4E-0807FA8F1825}"/>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xmlns="" id="{443AFDB4-1805-4482-A4CC-9E6D058AC9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xmlns="" id="{8530A989-9FAF-4A89-828C-48274C46DA4C}"/>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5" name="Footer Placeholder 4">
            <a:extLst>
              <a:ext uri="{FF2B5EF4-FFF2-40B4-BE49-F238E27FC236}">
                <a16:creationId xmlns:a16="http://schemas.microsoft.com/office/drawing/2014/main" xmlns="" id="{09274507-B343-4C81-8B33-5CACDE6DB506}"/>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xmlns="" id="{FBBCCA29-FB3A-46DF-ADAA-C693140FC901}"/>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13440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63465-F61B-4B9A-9487-1AFFABAA19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xmlns="" id="{5147BF4A-6E1C-435A-99E7-E7BDCE4186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169E7FC-93B8-4D64-8BC6-B65E08EEF87D}"/>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5" name="Footer Placeholder 4">
            <a:extLst>
              <a:ext uri="{FF2B5EF4-FFF2-40B4-BE49-F238E27FC236}">
                <a16:creationId xmlns:a16="http://schemas.microsoft.com/office/drawing/2014/main" xmlns="" id="{6EA3B019-413D-4C43-AAC8-75F50DACDAB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xmlns="" id="{FF119024-3A04-4DF3-A266-64346FB27409}"/>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395639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660710-872A-4DB9-905B-FB6C3F5F6944}"/>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xmlns="" id="{DB9A639D-5E88-455F-9829-30DF05F583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xmlns="" id="{6F592E43-9E07-46CA-B615-002FF0D99C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xmlns="" id="{6131656D-9821-4031-80FF-AE0A2287F0BC}"/>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6" name="Footer Placeholder 5">
            <a:extLst>
              <a:ext uri="{FF2B5EF4-FFF2-40B4-BE49-F238E27FC236}">
                <a16:creationId xmlns:a16="http://schemas.microsoft.com/office/drawing/2014/main" xmlns="" id="{6AAA1CFD-A1DF-401C-B08A-99B7351CC827}"/>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xmlns="" id="{A9DBA73E-D2EE-4887-BF69-94A5A20B8404}"/>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383988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B2C81-40C9-41AC-8A73-E252EFB1E494}"/>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xmlns="" id="{122479A3-B72B-4F46-85DC-9F487F912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19AB213-0538-48B5-89F0-3924AC2875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xmlns="" id="{4B6B27BE-29A7-42E6-99D0-9E17CB97F8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E02BEA7-B757-4905-A581-AF2553CE7F6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xmlns="" id="{204A59D6-D514-4A9F-9C8D-73DC54037C41}"/>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8" name="Footer Placeholder 7">
            <a:extLst>
              <a:ext uri="{FF2B5EF4-FFF2-40B4-BE49-F238E27FC236}">
                <a16:creationId xmlns:a16="http://schemas.microsoft.com/office/drawing/2014/main" xmlns="" id="{884006B2-0669-462D-9251-10D687FFE1CB}"/>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xmlns="" id="{A14E5EB8-CCE4-4A1B-9ED0-2B5DDFDECACE}"/>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295234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02694B-3E10-44D5-B146-0B6DB47C1E72}"/>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xmlns="" id="{88899322-3234-42B4-BFE0-73A35E84C422}"/>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4" name="Footer Placeholder 3">
            <a:extLst>
              <a:ext uri="{FF2B5EF4-FFF2-40B4-BE49-F238E27FC236}">
                <a16:creationId xmlns:a16="http://schemas.microsoft.com/office/drawing/2014/main" xmlns="" id="{096724E2-4375-4C9F-A151-71EBCF4B6796}"/>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xmlns="" id="{B713B9CD-942A-4671-A9A5-DFFF2A4E8067}"/>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716083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B00530-B07E-4C63-8746-17C5DC2F534E}"/>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3" name="Footer Placeholder 2">
            <a:extLst>
              <a:ext uri="{FF2B5EF4-FFF2-40B4-BE49-F238E27FC236}">
                <a16:creationId xmlns:a16="http://schemas.microsoft.com/office/drawing/2014/main" xmlns="" id="{7D95336F-BA8B-409B-B769-22522861A854}"/>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xmlns="" id="{77460E76-9CF2-4162-B8D2-78EA7D875869}"/>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3207363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B7C68-A919-458A-A8F0-2FEC1B3F6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xmlns="" id="{07471A3F-06A4-4F40-870F-BBE09EA07E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xmlns="" id="{A28E7E97-2E3E-4C06-9C60-A13A449C1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DE0B212-B85E-4361-8BDD-3FD446F38952}"/>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6" name="Footer Placeholder 5">
            <a:extLst>
              <a:ext uri="{FF2B5EF4-FFF2-40B4-BE49-F238E27FC236}">
                <a16:creationId xmlns:a16="http://schemas.microsoft.com/office/drawing/2014/main" xmlns="" id="{9F7C1061-E133-4F36-9F82-20647467C8C5}"/>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xmlns="" id="{6006577F-89BE-435C-8DB0-EE136DFF4AC9}"/>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116149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892CD-4647-4B91-AACA-7DE78E240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xmlns="" id="{46C46C4E-ADB4-48FA-8F4A-BD033FBA21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xmlns="" id="{86BAEBCB-E2C4-4A83-A249-567BE34F8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501774-CAE7-419F-8C72-23F0D977B8F5}"/>
              </a:ext>
            </a:extLst>
          </p:cNvPr>
          <p:cNvSpPr>
            <a:spLocks noGrp="1"/>
          </p:cNvSpPr>
          <p:nvPr>
            <p:ph type="dt" sz="half" idx="10"/>
          </p:nvPr>
        </p:nvSpPr>
        <p:spPr/>
        <p:txBody>
          <a:bodyPr/>
          <a:lstStyle/>
          <a:p>
            <a:fld id="{92C4AE04-04E4-4264-881F-3F092D638235}" type="datetimeFigureOut">
              <a:rPr lang="lt-LT" smtClean="0"/>
              <a:pPr/>
              <a:t>2023.05.22</a:t>
            </a:fld>
            <a:endParaRPr lang="lt-LT"/>
          </a:p>
        </p:txBody>
      </p:sp>
      <p:sp>
        <p:nvSpPr>
          <p:cNvPr id="6" name="Footer Placeholder 5">
            <a:extLst>
              <a:ext uri="{FF2B5EF4-FFF2-40B4-BE49-F238E27FC236}">
                <a16:creationId xmlns:a16="http://schemas.microsoft.com/office/drawing/2014/main" xmlns="" id="{89437D3D-BD99-4987-94F0-DB73E57DDF29}"/>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xmlns="" id="{5E5147DA-E453-4DA2-9CCB-D3E45610F1F8}"/>
              </a:ext>
            </a:extLst>
          </p:cNvPr>
          <p:cNvSpPr>
            <a:spLocks noGrp="1"/>
          </p:cNvSpPr>
          <p:nvPr>
            <p:ph type="sldNum" sz="quarter" idx="12"/>
          </p:nvPr>
        </p:nvSpPr>
        <p:spPr/>
        <p:txBody>
          <a:body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1817246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AED5B44-B5F8-412C-BAEC-F60D7EE89A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xmlns="" id="{55CEBFD5-E6F0-4D7D-B675-25F4AC9900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xmlns="" id="{84BA3C7F-F5E6-497D-923C-0230B3A3A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4AE04-04E4-4264-881F-3F092D638235}" type="datetimeFigureOut">
              <a:rPr lang="lt-LT" smtClean="0"/>
              <a:pPr/>
              <a:t>2023.05.22</a:t>
            </a:fld>
            <a:endParaRPr lang="lt-LT"/>
          </a:p>
        </p:txBody>
      </p:sp>
      <p:sp>
        <p:nvSpPr>
          <p:cNvPr id="5" name="Footer Placeholder 4">
            <a:extLst>
              <a:ext uri="{FF2B5EF4-FFF2-40B4-BE49-F238E27FC236}">
                <a16:creationId xmlns:a16="http://schemas.microsoft.com/office/drawing/2014/main" xmlns="" id="{00D97397-736E-4558-9E19-2EC335108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xmlns="" id="{B7C79387-8868-40F5-994F-47059FD61A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754FA-2C40-4D3D-8E96-3ACBEBCA7829}" type="slidenum">
              <a:rPr lang="lt-LT" smtClean="0"/>
              <a:pPr/>
              <a:t>‹#›</a:t>
            </a:fld>
            <a:endParaRPr lang="lt-LT"/>
          </a:p>
        </p:txBody>
      </p:sp>
    </p:spTree>
    <p:extLst>
      <p:ext uri="{BB962C8B-B14F-4D97-AF65-F5344CB8AC3E}">
        <p14:creationId xmlns:p14="http://schemas.microsoft.com/office/powerpoint/2010/main" xmlns="" val="1285941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png"/><Relationship Id="rId7" Type="http://schemas.openxmlformats.org/officeDocument/2006/relationships/image" Target="../media/image4.sv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16/j.biortech.2017.08.122"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11/gcbb.12553"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3390/su1208343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02/ps.4530" TargetMode="External"/><Relationship Id="rId2" Type="http://schemas.openxmlformats.org/officeDocument/2006/relationships/hyperlink" Target="https://doi.org/10.1016/J.SCITOTENV.2017.10.222"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sciencedirect.com/science/article/pii/S2211912420300584?via=ihub#bib5"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docs.google.com/document/d/110rXNdysp93MDdTpNhKnMxoGivwg6nG6lWL-_nX2X-I/mobilebasic"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9F3AAF-AD98-4396-A976-D6850432CCA9}"/>
              </a:ext>
            </a:extLst>
          </p:cNvPr>
          <p:cNvSpPr>
            <a:spLocks noGrp="1"/>
          </p:cNvSpPr>
          <p:nvPr>
            <p:ph type="title"/>
          </p:nvPr>
        </p:nvSpPr>
        <p:spPr>
          <a:xfrm>
            <a:off x="241300" y="993771"/>
            <a:ext cx="11671300" cy="1001484"/>
          </a:xfrm>
        </p:spPr>
        <p:txBody>
          <a:bodyPr>
            <a:normAutofit fontScale="90000"/>
          </a:bodyPr>
          <a:lstStyle/>
          <a:p>
            <a:pPr algn="ctr">
              <a:lnSpc>
                <a:spcPct val="100000"/>
              </a:lnSpc>
            </a:pPr>
            <a:r>
              <a:rPr lang="en-US" b="1" dirty="0"/>
              <a:t> </a:t>
            </a:r>
            <a:r>
              <a:rPr lang="lt-LT" b="1" dirty="0">
                <a:solidFill>
                  <a:schemeClr val="accent5">
                    <a:lumMod val="75000"/>
                  </a:schemeClr>
                </a:solidFill>
              </a:rPr>
              <a:t>„</a:t>
            </a:r>
            <a:r>
              <a:rPr lang="en-US" b="1" dirty="0" err="1">
                <a:solidFill>
                  <a:schemeClr val="accent5">
                    <a:lumMod val="75000"/>
                  </a:schemeClr>
                </a:solidFill>
              </a:rPr>
              <a:t>Biochar‘o</a:t>
            </a:r>
            <a:r>
              <a:rPr lang="en-US" b="1" dirty="0">
                <a:solidFill>
                  <a:schemeClr val="accent5">
                    <a:lumMod val="75000"/>
                  </a:schemeClr>
                </a:solidFill>
              </a:rPr>
              <a:t> </a:t>
            </a:r>
            <a:r>
              <a:rPr lang="en-US" b="1" dirty="0" err="1">
                <a:solidFill>
                  <a:schemeClr val="accent5">
                    <a:lumMod val="75000"/>
                  </a:schemeClr>
                </a:solidFill>
              </a:rPr>
              <a:t>ir</a:t>
            </a:r>
            <a:r>
              <a:rPr lang="en-US" b="1" dirty="0">
                <a:solidFill>
                  <a:schemeClr val="accent5">
                    <a:lumMod val="75000"/>
                  </a:schemeClr>
                </a:solidFill>
              </a:rPr>
              <a:t> </a:t>
            </a:r>
            <a:r>
              <a:rPr lang="en-US" b="1" dirty="0" err="1">
                <a:solidFill>
                  <a:schemeClr val="accent5">
                    <a:lumMod val="75000"/>
                  </a:schemeClr>
                </a:solidFill>
              </a:rPr>
              <a:t>komposto</a:t>
            </a:r>
            <a:r>
              <a:rPr lang="en-US" b="1" dirty="0">
                <a:solidFill>
                  <a:schemeClr val="accent5">
                    <a:lumMod val="75000"/>
                  </a:schemeClr>
                </a:solidFill>
              </a:rPr>
              <a:t> </a:t>
            </a:r>
            <a:r>
              <a:rPr lang="en-US" b="1" dirty="0" err="1">
                <a:solidFill>
                  <a:schemeClr val="accent5">
                    <a:lumMod val="75000"/>
                  </a:schemeClr>
                </a:solidFill>
              </a:rPr>
              <a:t>sinergija</a:t>
            </a:r>
            <a:r>
              <a:rPr lang="en-US" b="1" dirty="0">
                <a:solidFill>
                  <a:schemeClr val="accent5">
                    <a:lumMod val="75000"/>
                  </a:schemeClr>
                </a:solidFill>
              </a:rPr>
              <a:t> </a:t>
            </a:r>
            <a:r>
              <a:rPr lang="en-US" b="1" dirty="0" err="1">
                <a:solidFill>
                  <a:schemeClr val="accent5">
                    <a:lumMod val="75000"/>
                  </a:schemeClr>
                </a:solidFill>
              </a:rPr>
              <a:t>siekiant</a:t>
            </a:r>
            <a:r>
              <a:rPr lang="en-US" b="1" dirty="0">
                <a:solidFill>
                  <a:schemeClr val="accent5">
                    <a:lumMod val="75000"/>
                  </a:schemeClr>
                </a:solidFill>
              </a:rPr>
              <a:t> </a:t>
            </a:r>
            <a:r>
              <a:rPr lang="en-US" b="1" dirty="0" err="1">
                <a:solidFill>
                  <a:schemeClr val="accent5">
                    <a:lumMod val="75000"/>
                  </a:schemeClr>
                </a:solidFill>
              </a:rPr>
              <a:t>gerinti</a:t>
            </a:r>
            <a:r>
              <a:rPr lang="en-US" b="1" dirty="0">
                <a:solidFill>
                  <a:schemeClr val="accent5">
                    <a:lumMod val="75000"/>
                  </a:schemeClr>
                </a:solidFill>
              </a:rPr>
              <a:t> </a:t>
            </a:r>
            <a:r>
              <a:rPr lang="en-US" b="1" dirty="0" err="1">
                <a:solidFill>
                  <a:schemeClr val="accent5">
                    <a:lumMod val="75000"/>
                  </a:schemeClr>
                </a:solidFill>
              </a:rPr>
              <a:t>dirvožemį</a:t>
            </a:r>
            <a:r>
              <a:rPr lang="en-US" b="1" dirty="0">
                <a:solidFill>
                  <a:schemeClr val="accent5">
                    <a:lumMod val="75000"/>
                  </a:schemeClr>
                </a:solidFill>
              </a:rPr>
              <a:t> </a:t>
            </a:r>
            <a:r>
              <a:rPr lang="en-US" b="1" dirty="0" err="1">
                <a:solidFill>
                  <a:schemeClr val="accent5">
                    <a:lumMod val="75000"/>
                  </a:schemeClr>
                </a:solidFill>
              </a:rPr>
              <a:t>ir</a:t>
            </a:r>
            <a:r>
              <a:rPr lang="en-US" b="1" dirty="0">
                <a:solidFill>
                  <a:schemeClr val="accent5">
                    <a:lumMod val="75000"/>
                  </a:schemeClr>
                </a:solidFill>
              </a:rPr>
              <a:t> </a:t>
            </a:r>
            <a:r>
              <a:rPr lang="en-US" b="1" dirty="0" err="1">
                <a:solidFill>
                  <a:schemeClr val="accent5">
                    <a:lumMod val="75000"/>
                  </a:schemeClr>
                </a:solidFill>
              </a:rPr>
              <a:t>švelninti</a:t>
            </a:r>
            <a:r>
              <a:rPr lang="en-US" b="1" dirty="0">
                <a:solidFill>
                  <a:schemeClr val="accent5">
                    <a:lumMod val="75000"/>
                  </a:schemeClr>
                </a:solidFill>
              </a:rPr>
              <a:t> </a:t>
            </a:r>
            <a:r>
              <a:rPr lang="en-US" b="1" dirty="0" err="1">
                <a:solidFill>
                  <a:schemeClr val="accent5">
                    <a:lumMod val="75000"/>
                  </a:schemeClr>
                </a:solidFill>
              </a:rPr>
              <a:t>klimato</a:t>
            </a:r>
            <a:r>
              <a:rPr lang="en-US" b="1" dirty="0">
                <a:solidFill>
                  <a:schemeClr val="accent5">
                    <a:lumMod val="75000"/>
                  </a:schemeClr>
                </a:solidFill>
              </a:rPr>
              <a:t> </a:t>
            </a:r>
            <a:r>
              <a:rPr lang="en-US" b="1" dirty="0" err="1">
                <a:solidFill>
                  <a:schemeClr val="accent5">
                    <a:lumMod val="75000"/>
                  </a:schemeClr>
                </a:solidFill>
              </a:rPr>
              <a:t>kaitą</a:t>
            </a:r>
            <a:r>
              <a:rPr lang="lt-LT" b="1" dirty="0">
                <a:solidFill>
                  <a:schemeClr val="accent5">
                    <a:lumMod val="75000"/>
                  </a:schemeClr>
                </a:solidFill>
              </a:rPr>
              <a:t>“</a:t>
            </a:r>
          </a:p>
        </p:txBody>
      </p:sp>
      <p:pic>
        <p:nvPicPr>
          <p:cNvPr id="3" name="Picture 2">
            <a:extLst>
              <a:ext uri="{FF2B5EF4-FFF2-40B4-BE49-F238E27FC236}">
                <a16:creationId xmlns:a16="http://schemas.microsoft.com/office/drawing/2014/main" xmlns="" id="{BD733F2E-BCB4-481C-89A0-5CE21CDBAB5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4444" y="2337566"/>
            <a:ext cx="3693372" cy="40505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4" name="Objektas 1">
            <a:extLst>
              <a:ext uri="{FF2B5EF4-FFF2-40B4-BE49-F238E27FC236}">
                <a16:creationId xmlns:a16="http://schemas.microsoft.com/office/drawing/2014/main" xmlns="" id="{D9B4C204-3B7C-4642-8F89-C15B6318FDDE}"/>
              </a:ext>
            </a:extLst>
          </p:cNvPr>
          <p:cNvGraphicFramePr>
            <a:graphicFrameLocks noChangeAspect="1"/>
          </p:cNvGraphicFramePr>
          <p:nvPr>
            <p:extLst>
              <p:ext uri="{D42A27DB-BD31-4B8C-83A1-F6EECF244321}">
                <p14:modId xmlns:p14="http://schemas.microsoft.com/office/powerpoint/2010/main" xmlns="" val="3200590159"/>
              </p:ext>
            </p:extLst>
          </p:nvPr>
        </p:nvGraphicFramePr>
        <p:xfrm>
          <a:off x="3975100" y="4644696"/>
          <a:ext cx="3721102" cy="1552369"/>
        </p:xfrm>
        <a:graphic>
          <a:graphicData uri="http://schemas.openxmlformats.org/presentationml/2006/ole">
            <p:oleObj spid="_x0000_s1151" name="Clip" r:id="rId4" imgW="5654675" imgH="2357438" progId="">
              <p:embed/>
            </p:oleObj>
          </a:graphicData>
        </a:graphic>
      </p:graphicFrame>
      <p:pic>
        <p:nvPicPr>
          <p:cNvPr id="5" name="Graphic 163">
            <a:extLst>
              <a:ext uri="{FF2B5EF4-FFF2-40B4-BE49-F238E27FC236}">
                <a16:creationId xmlns:a16="http://schemas.microsoft.com/office/drawing/2014/main" xmlns="" id="{9987FD5E-F39D-4129-AE63-1A5DDA101989}"/>
              </a:ext>
            </a:extLst>
          </p:cNvPr>
          <p:cNvPicPr/>
          <p:nvPr/>
        </p:nvPicPr>
        <p:blipFill rotWithShape="1">
          <a:blip r:embed="rId5" cstate="print">
            <a:extLst>
              <a:ext uri="{96DAC541-7B7A-43D3-8B79-37D633B846F1}">
                <asvg:svgBlip xmlns:asvg="http://schemas.microsoft.com/office/drawing/2016/SVG/main" xmlns="" r:embed="rId7"/>
              </a:ext>
            </a:extLst>
          </a:blip>
          <a:srcRect r="22917"/>
          <a:stretch/>
        </p:blipFill>
        <p:spPr>
          <a:xfrm>
            <a:off x="4965700" y="2337566"/>
            <a:ext cx="3015343" cy="1001485"/>
          </a:xfrm>
          <a:prstGeom prst="rect">
            <a:avLst/>
          </a:prstGeom>
        </p:spPr>
      </p:pic>
      <p:sp>
        <p:nvSpPr>
          <p:cNvPr id="6" name="Rectangle 5">
            <a:extLst>
              <a:ext uri="{FF2B5EF4-FFF2-40B4-BE49-F238E27FC236}">
                <a16:creationId xmlns:a16="http://schemas.microsoft.com/office/drawing/2014/main" xmlns="" id="{29F6365B-7C94-4ACF-B596-4B916C49CC49}"/>
              </a:ext>
            </a:extLst>
          </p:cNvPr>
          <p:cNvSpPr/>
          <p:nvPr/>
        </p:nvSpPr>
        <p:spPr>
          <a:xfrm>
            <a:off x="4851400" y="2690336"/>
            <a:ext cx="7200899" cy="1538883"/>
          </a:xfrm>
          <a:prstGeom prst="rect">
            <a:avLst/>
          </a:prstGeom>
        </p:spPr>
        <p:txBody>
          <a:bodyPr wrap="square">
            <a:spAutoFit/>
          </a:bodyPr>
          <a:lstStyle/>
          <a:p>
            <a:r>
              <a:rPr lang="lt-LT" sz="2400" b="1" dirty="0"/>
              <a:t>				</a:t>
            </a:r>
            <a:r>
              <a:rPr lang="lt-LT" sz="2800" b="1" dirty="0"/>
              <a:t>Rimantas ČIŪTAS </a:t>
            </a:r>
          </a:p>
          <a:p>
            <a:r>
              <a:rPr lang="lt-LT" b="1" dirty="0"/>
              <a:t/>
            </a:r>
            <a:br>
              <a:rPr lang="lt-LT" b="1" dirty="0"/>
            </a:br>
            <a:r>
              <a:rPr lang="lt-LT" sz="2400" b="1" dirty="0"/>
              <a:t>Kanapių augintojų, perdirbėjų ir verslo </a:t>
            </a:r>
            <a:r>
              <a:rPr lang="lt-LT" sz="2400" b="1" dirty="0" err="1"/>
              <a:t>inovatorių</a:t>
            </a:r>
            <a:r>
              <a:rPr lang="lt-LT" sz="2400" b="1" dirty="0"/>
              <a:t> asociacijos direktorius </a:t>
            </a:r>
            <a:endParaRPr lang="lt-LT" sz="2400" dirty="0"/>
          </a:p>
        </p:txBody>
      </p:sp>
      <p:sp>
        <p:nvSpPr>
          <p:cNvPr id="7" name="Stačiakampis 6">
            <a:extLst>
              <a:ext uri="{FF2B5EF4-FFF2-40B4-BE49-F238E27FC236}">
                <a16:creationId xmlns:a16="http://schemas.microsoft.com/office/drawing/2014/main" xmlns="" id="{ECD64D89-7784-49CC-B16E-0E1511AEF1FA}"/>
              </a:ext>
            </a:extLst>
          </p:cNvPr>
          <p:cNvSpPr/>
          <p:nvPr/>
        </p:nvSpPr>
        <p:spPr>
          <a:xfrm>
            <a:off x="2094200" y="5516250"/>
            <a:ext cx="1880900" cy="871850"/>
          </a:xfrm>
          <a:prstGeom prst="rect">
            <a:avLst/>
          </a:prstGeom>
          <a:solidFill>
            <a:schemeClr val="accent4">
              <a:lumMod val="60000"/>
              <a:lumOff val="40000"/>
            </a:schemeClr>
          </a:solidFill>
        </p:spPr>
        <p:txBody>
          <a:bodyPr wrap="square">
            <a:spAutoFit/>
          </a:bodyPr>
          <a:lstStyle/>
          <a:p>
            <a:r>
              <a:rPr lang="lt-LT" sz="5000" b="1" dirty="0">
                <a:solidFill>
                  <a:srgbClr val="FF0000"/>
                </a:solidFill>
              </a:rPr>
              <a:t>1+1&gt;2</a:t>
            </a:r>
            <a:endParaRPr lang="en-US" sz="5000" dirty="0">
              <a:solidFill>
                <a:srgbClr val="FF0000"/>
              </a:solidFill>
            </a:endParaRPr>
          </a:p>
        </p:txBody>
      </p:sp>
      <p:pic>
        <p:nvPicPr>
          <p:cNvPr id="8" name="Paveikslėlis 1" descr="KPF%20zenklas3">
            <a:extLst>
              <a:ext uri="{FF2B5EF4-FFF2-40B4-BE49-F238E27FC236}">
                <a16:creationId xmlns:a16="http://schemas.microsoft.com/office/drawing/2014/main" xmlns="" id="{AB758EA1-DC47-47AA-A7E7-0ADAC46B1908}"/>
              </a:ext>
            </a:extLst>
          </p:cNvPr>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864475" y="4838757"/>
            <a:ext cx="4048125" cy="1484630"/>
          </a:xfrm>
          <a:prstGeom prst="rect">
            <a:avLst/>
          </a:prstGeom>
          <a:noFill/>
          <a:ln>
            <a:noFill/>
          </a:ln>
        </p:spPr>
      </p:pic>
    </p:spTree>
    <p:extLst>
      <p:ext uri="{BB962C8B-B14F-4D97-AF65-F5344CB8AC3E}">
        <p14:creationId xmlns:p14="http://schemas.microsoft.com/office/powerpoint/2010/main" xmlns="" val="143580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ochar - A Multitude of Benefits | Agricultural Marketing Resource Center">
            <a:extLst>
              <a:ext uri="{FF2B5EF4-FFF2-40B4-BE49-F238E27FC236}">
                <a16:creationId xmlns:a16="http://schemas.microsoft.com/office/drawing/2014/main" xmlns="" id="{AE84B137-2335-4E80-AEDF-5C94953AA17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298" y="183933"/>
            <a:ext cx="7747302" cy="649013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Activated Biochar | Mirimichi Green">
            <a:extLst>
              <a:ext uri="{FF2B5EF4-FFF2-40B4-BE49-F238E27FC236}">
                <a16:creationId xmlns:a16="http://schemas.microsoft.com/office/drawing/2014/main" xmlns="" id="{8DA5031C-E427-419F-B1C2-CBB764BE928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42762" y="3778468"/>
            <a:ext cx="3833338" cy="179979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Eco Talk: The benefits of biochar">
            <a:extLst>
              <a:ext uri="{FF2B5EF4-FFF2-40B4-BE49-F238E27FC236}">
                <a16:creationId xmlns:a16="http://schemas.microsoft.com/office/drawing/2014/main" xmlns="" id="{DF759D4F-4AF6-4A1B-A929-350A2CDD18A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48600" y="473493"/>
            <a:ext cx="4343400" cy="26060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059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31EA8F04-0179-48B7-BE1D-2EB658993B28}"/>
              </a:ext>
            </a:extLst>
          </p:cNvPr>
          <p:cNvSpPr>
            <a:spLocks noGrp="1"/>
          </p:cNvSpPr>
          <p:nvPr>
            <p:ph type="title"/>
          </p:nvPr>
        </p:nvSpPr>
        <p:spPr>
          <a:xfrm>
            <a:off x="0" y="200709"/>
            <a:ext cx="12192000" cy="854075"/>
          </a:xfrm>
        </p:spPr>
        <p:txBody>
          <a:bodyPr>
            <a:noAutofit/>
          </a:bodyPr>
          <a:lstStyle/>
          <a:p>
            <a:pPr algn="ctr"/>
            <a:r>
              <a:rPr lang="lt-LT" sz="3600" b="1" dirty="0" err="1">
                <a:solidFill>
                  <a:schemeClr val="accent5">
                    <a:lumMod val="75000"/>
                  </a:schemeClr>
                </a:solidFill>
              </a:rPr>
              <a:t>Terra</a:t>
            </a:r>
            <a:r>
              <a:rPr lang="lt-LT" sz="3600" b="1" dirty="0">
                <a:solidFill>
                  <a:schemeClr val="accent5">
                    <a:lumMod val="75000"/>
                  </a:schemeClr>
                </a:solidFill>
              </a:rPr>
              <a:t> </a:t>
            </a:r>
            <a:r>
              <a:rPr lang="lt-LT" sz="3600" b="1" dirty="0" err="1">
                <a:solidFill>
                  <a:schemeClr val="accent5">
                    <a:lumMod val="75000"/>
                  </a:schemeClr>
                </a:solidFill>
              </a:rPr>
              <a:t>preta</a:t>
            </a:r>
            <a:r>
              <a:rPr lang="lt-LT" sz="3600" b="1" dirty="0">
                <a:solidFill>
                  <a:schemeClr val="accent5">
                    <a:lumMod val="75000"/>
                  </a:schemeClr>
                </a:solidFill>
              </a:rPr>
              <a:t> formavimosi ir dirvožemio </a:t>
            </a:r>
            <a:r>
              <a:rPr lang="lt-LT" sz="3600" b="1" dirty="0" err="1">
                <a:solidFill>
                  <a:schemeClr val="accent5">
                    <a:lumMod val="75000"/>
                  </a:schemeClr>
                </a:solidFill>
              </a:rPr>
              <a:t>bioanglies</a:t>
            </a:r>
            <a:r>
              <a:rPr lang="lt-LT" sz="3600" b="1" dirty="0">
                <a:solidFill>
                  <a:schemeClr val="accent5">
                    <a:lumMod val="75000"/>
                  </a:schemeClr>
                </a:solidFill>
              </a:rPr>
              <a:t> sąveikos principai</a:t>
            </a:r>
            <a:endParaRPr lang="en-US" sz="3600" b="1" dirty="0">
              <a:solidFill>
                <a:schemeClr val="accent5">
                  <a:lumMod val="75000"/>
                </a:schemeClr>
              </a:solidFill>
            </a:endParaRPr>
          </a:p>
        </p:txBody>
      </p:sp>
      <p:pic>
        <p:nvPicPr>
          <p:cNvPr id="4" name="Turinio vietos rezervavimo ženklas 3">
            <a:extLst>
              <a:ext uri="{FF2B5EF4-FFF2-40B4-BE49-F238E27FC236}">
                <a16:creationId xmlns:a16="http://schemas.microsoft.com/office/drawing/2014/main" xmlns="" id="{AB521DC3-88C4-431D-A265-5C36E2827628}"/>
              </a:ext>
            </a:extLst>
          </p:cNvPr>
          <p:cNvPicPr>
            <a:picLocks noGrp="1"/>
          </p:cNvPicPr>
          <p:nvPr>
            <p:ph idx="1"/>
          </p:nvPr>
        </p:nvPicPr>
        <p:blipFill rotWithShape="1">
          <a:blip r:embed="rId2" cstate="print"/>
          <a:srcRect l="36164" t="26999" r="14230" b="31254"/>
          <a:stretch/>
        </p:blipFill>
        <p:spPr bwMode="auto">
          <a:xfrm>
            <a:off x="2391391" y="1272749"/>
            <a:ext cx="7670800" cy="5638800"/>
          </a:xfrm>
          <a:prstGeom prst="rect">
            <a:avLst/>
          </a:prstGeom>
          <a:ln>
            <a:noFill/>
          </a:ln>
          <a:extLst>
            <a:ext uri="{53640926-AAD7-44D8-BBD7-CCE9431645EC}">
              <a14:shadowObscured xmlns:a14="http://schemas.microsoft.com/office/drawing/2010/main" xmlns=""/>
            </a:ext>
          </a:extLst>
        </p:spPr>
      </p:pic>
      <p:sp>
        <p:nvSpPr>
          <p:cNvPr id="5" name="Stačiakampis 4">
            <a:extLst>
              <a:ext uri="{FF2B5EF4-FFF2-40B4-BE49-F238E27FC236}">
                <a16:creationId xmlns:a16="http://schemas.microsoft.com/office/drawing/2014/main" xmlns="" id="{E2160272-73F8-4F7B-B546-7F9AD981013A}"/>
              </a:ext>
            </a:extLst>
          </p:cNvPr>
          <p:cNvSpPr/>
          <p:nvPr/>
        </p:nvSpPr>
        <p:spPr>
          <a:xfrm>
            <a:off x="2552700" y="1254382"/>
            <a:ext cx="1981200" cy="461665"/>
          </a:xfrm>
          <a:prstGeom prst="rect">
            <a:avLst/>
          </a:prstGeom>
          <a:solidFill>
            <a:schemeClr val="accent2">
              <a:lumMod val="60000"/>
              <a:lumOff val="40000"/>
            </a:schemeClr>
          </a:solidFill>
        </p:spPr>
        <p:txBody>
          <a:bodyPr wrap="square">
            <a:spAutoFit/>
          </a:bodyPr>
          <a:lstStyle/>
          <a:p>
            <a:pPr algn="ctr"/>
            <a:r>
              <a:rPr lang="lt-LT" sz="2400" b="1" dirty="0" err="1">
                <a:latin typeface="Calibri" panose="020F0502020204030204" pitchFamily="34" charset="0"/>
                <a:cs typeface="Times New Roman" panose="02020603050405020304" pitchFamily="18" charset="0"/>
              </a:rPr>
              <a:t>Biochar‘as</a:t>
            </a:r>
            <a:endParaRPr lang="en-US" sz="2400" dirty="0"/>
          </a:p>
        </p:txBody>
      </p:sp>
      <p:sp>
        <p:nvSpPr>
          <p:cNvPr id="6" name="Stačiakampis 5">
            <a:extLst>
              <a:ext uri="{FF2B5EF4-FFF2-40B4-BE49-F238E27FC236}">
                <a16:creationId xmlns:a16="http://schemas.microsoft.com/office/drawing/2014/main" xmlns="" id="{75226AFF-9030-464E-9DC2-A747D4699E19}"/>
              </a:ext>
            </a:extLst>
          </p:cNvPr>
          <p:cNvSpPr/>
          <p:nvPr/>
        </p:nvSpPr>
        <p:spPr>
          <a:xfrm>
            <a:off x="7926696" y="981333"/>
            <a:ext cx="1981200" cy="830997"/>
          </a:xfrm>
          <a:prstGeom prst="rect">
            <a:avLst/>
          </a:prstGeom>
          <a:solidFill>
            <a:schemeClr val="accent2">
              <a:lumMod val="60000"/>
              <a:lumOff val="40000"/>
            </a:schemeClr>
          </a:solidFill>
        </p:spPr>
        <p:txBody>
          <a:bodyPr wrap="square">
            <a:spAutoFit/>
          </a:bodyPr>
          <a:lstStyle/>
          <a:p>
            <a:pPr algn="ctr"/>
            <a:r>
              <a:rPr lang="lt-LT" sz="2400" b="1" dirty="0">
                <a:latin typeface="Calibri" panose="020F0502020204030204" pitchFamily="34" charset="0"/>
                <a:cs typeface="Times New Roman" panose="02020603050405020304" pitchFamily="18" charset="0"/>
              </a:rPr>
              <a:t>Maistinės medžiagos</a:t>
            </a:r>
            <a:endParaRPr lang="en-US" sz="2400" dirty="0"/>
          </a:p>
        </p:txBody>
      </p:sp>
      <p:sp>
        <p:nvSpPr>
          <p:cNvPr id="7" name="Stačiakampis 6">
            <a:extLst>
              <a:ext uri="{FF2B5EF4-FFF2-40B4-BE49-F238E27FC236}">
                <a16:creationId xmlns:a16="http://schemas.microsoft.com/office/drawing/2014/main" xmlns="" id="{39977B0D-B162-44EA-99AB-EA603B49C414}"/>
              </a:ext>
            </a:extLst>
          </p:cNvPr>
          <p:cNvSpPr/>
          <p:nvPr/>
        </p:nvSpPr>
        <p:spPr>
          <a:xfrm>
            <a:off x="4991100" y="5466486"/>
            <a:ext cx="2362200" cy="461665"/>
          </a:xfrm>
          <a:prstGeom prst="rect">
            <a:avLst/>
          </a:prstGeom>
          <a:solidFill>
            <a:schemeClr val="accent2">
              <a:lumMod val="60000"/>
              <a:lumOff val="40000"/>
            </a:schemeClr>
          </a:solidFill>
        </p:spPr>
        <p:txBody>
          <a:bodyPr wrap="square">
            <a:spAutoFit/>
          </a:bodyPr>
          <a:lstStyle/>
          <a:p>
            <a:r>
              <a:rPr lang="lt-LT" sz="2400" b="1" dirty="0">
                <a:latin typeface="Calibri" panose="020F0502020204030204" pitchFamily="34" charset="0"/>
                <a:cs typeface="Times New Roman" panose="02020603050405020304" pitchFamily="18" charset="0"/>
              </a:rPr>
              <a:t>Mikroorganizmai</a:t>
            </a:r>
            <a:endParaRPr lang="en-US" sz="2400" dirty="0"/>
          </a:p>
        </p:txBody>
      </p:sp>
    </p:spTree>
    <p:extLst>
      <p:ext uri="{BB962C8B-B14F-4D97-AF65-F5344CB8AC3E}">
        <p14:creationId xmlns:p14="http://schemas.microsoft.com/office/powerpoint/2010/main" xmlns="" val="3846684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ED689F6A-1B40-4BEC-B91A-3CE03FA40700}"/>
              </a:ext>
            </a:extLst>
          </p:cNvPr>
          <p:cNvSpPr>
            <a:spLocks noGrp="1"/>
          </p:cNvSpPr>
          <p:nvPr>
            <p:ph type="title"/>
          </p:nvPr>
        </p:nvSpPr>
        <p:spPr>
          <a:xfrm>
            <a:off x="838200" y="215901"/>
            <a:ext cx="10515600" cy="774699"/>
          </a:xfrm>
        </p:spPr>
        <p:txBody>
          <a:bodyPr>
            <a:normAutofit/>
          </a:bodyPr>
          <a:lstStyle/>
          <a:p>
            <a:pPr algn="ctr"/>
            <a:r>
              <a:rPr lang="lt-LT" sz="3800" b="1" dirty="0" err="1">
                <a:solidFill>
                  <a:schemeClr val="accent5">
                    <a:lumMod val="75000"/>
                  </a:schemeClr>
                </a:solidFill>
              </a:rPr>
              <a:t>Biochar‘as</a:t>
            </a:r>
            <a:r>
              <a:rPr lang="lt-LT" sz="3800" b="1" dirty="0">
                <a:solidFill>
                  <a:schemeClr val="accent5">
                    <a:lumMod val="75000"/>
                  </a:schemeClr>
                </a:solidFill>
              </a:rPr>
              <a:t> - ateities žemės ūkio priemonė </a:t>
            </a:r>
            <a:endParaRPr lang="en-US" sz="3800" b="1" dirty="0">
              <a:solidFill>
                <a:schemeClr val="accent5">
                  <a:lumMod val="75000"/>
                </a:schemeClr>
              </a:solidFill>
            </a:endParaRPr>
          </a:p>
        </p:txBody>
      </p:sp>
      <p:sp>
        <p:nvSpPr>
          <p:cNvPr id="3" name="Turinio vietos rezervavimo ženklas 2">
            <a:extLst>
              <a:ext uri="{FF2B5EF4-FFF2-40B4-BE49-F238E27FC236}">
                <a16:creationId xmlns:a16="http://schemas.microsoft.com/office/drawing/2014/main" xmlns="" id="{4F46E246-8F91-4559-9C82-F7937703F780}"/>
              </a:ext>
            </a:extLst>
          </p:cNvPr>
          <p:cNvSpPr>
            <a:spLocks noGrp="1"/>
          </p:cNvSpPr>
          <p:nvPr>
            <p:ph idx="1"/>
          </p:nvPr>
        </p:nvSpPr>
        <p:spPr>
          <a:xfrm>
            <a:off x="508000" y="1117600"/>
            <a:ext cx="11379200" cy="5638799"/>
          </a:xfrm>
        </p:spPr>
        <p:txBody>
          <a:bodyPr>
            <a:normAutofit/>
          </a:bodyPr>
          <a:lstStyle/>
          <a:p>
            <a:pPr>
              <a:buFont typeface="Wingdings" panose="05000000000000000000" pitchFamily="2" charset="2"/>
              <a:buChar char="Ø"/>
            </a:pPr>
            <a:r>
              <a:rPr lang="lt-LT" sz="3200" dirty="0"/>
              <a:t>Nuo 2019 m. Europos Sąjungoje </a:t>
            </a:r>
            <a:r>
              <a:rPr lang="lt-LT" sz="3200" dirty="0" err="1"/>
              <a:t>biochar‘as</a:t>
            </a:r>
            <a:r>
              <a:rPr lang="lt-LT" sz="3200" dirty="0"/>
              <a:t>, dar vadinamas </a:t>
            </a:r>
            <a:r>
              <a:rPr lang="lt-LT" sz="3200" dirty="0" err="1"/>
              <a:t>pirolizės</a:t>
            </a:r>
            <a:r>
              <a:rPr lang="lt-LT" sz="3200" dirty="0"/>
              <a:t> anglimi (PC), apibrėžiamas kaip „</a:t>
            </a:r>
            <a:r>
              <a:rPr lang="lt-LT" sz="3200" dirty="0" err="1"/>
              <a:t>pirolizės</a:t>
            </a:r>
            <a:r>
              <a:rPr lang="lt-LT" sz="3200" dirty="0"/>
              <a:t> produktas, pagamintas iš įvairiausių augalinės kilmės organinių medžiagų“. </a:t>
            </a:r>
          </a:p>
          <a:p>
            <a:pPr>
              <a:buFont typeface="Wingdings" panose="05000000000000000000" pitchFamily="2" charset="2"/>
              <a:buChar char="Ø"/>
            </a:pPr>
            <a:r>
              <a:rPr lang="lt-LT" sz="3200" dirty="0" err="1"/>
              <a:t>Biochar‘as</a:t>
            </a:r>
            <a:r>
              <a:rPr lang="lt-LT" sz="3200" dirty="0"/>
              <a:t> yra įtrauktas kaip organinė trąša į taikomo ES reglamento (EB) Nr. 889 I priedo / 2008 trąšų skyrių „Dirvožemio gerinimo priemonės ir maistinės medžiagos“, kur išvardytos leidžiamos trąšos pagal Reglamentą (EB) Nr. 834/2007.</a:t>
            </a:r>
          </a:p>
          <a:p>
            <a:pPr>
              <a:buFont typeface="Wingdings" panose="05000000000000000000" pitchFamily="2" charset="2"/>
              <a:buChar char="Ø"/>
            </a:pPr>
            <a:r>
              <a:rPr lang="lt-LT" sz="3200" dirty="0" err="1"/>
              <a:t>Biochar‘as</a:t>
            </a:r>
            <a:r>
              <a:rPr lang="lt-LT" sz="3200" dirty="0"/>
              <a:t> gaminamas aplinkai neutraliu </a:t>
            </a:r>
            <a:r>
              <a:rPr lang="lt-LT" sz="3200" dirty="0" err="1"/>
              <a:t>pirolizės</a:t>
            </a:r>
            <a:r>
              <a:rPr lang="lt-LT" sz="3200" dirty="0"/>
              <a:t> būdu biomasę konvertuojant į organinę anglį, kurios tvarumas siekia nuo 1 440 iki 14 500 metų (</a:t>
            </a:r>
            <a:r>
              <a:rPr lang="lt-LT" sz="3200" dirty="0" err="1"/>
              <a:t>Pflanzenkohle</a:t>
            </a:r>
            <a:r>
              <a:rPr lang="lt-LT" sz="3200" dirty="0"/>
              <a:t> </a:t>
            </a:r>
            <a:r>
              <a:rPr lang="lt-LT" sz="3200" dirty="0" err="1"/>
              <a:t>in</a:t>
            </a:r>
            <a:r>
              <a:rPr lang="lt-LT" sz="3200" dirty="0"/>
              <a:t> </a:t>
            </a:r>
            <a:r>
              <a:rPr lang="lt-LT" sz="3200" dirty="0" err="1"/>
              <a:t>der</a:t>
            </a:r>
            <a:r>
              <a:rPr lang="lt-LT" sz="3200" dirty="0"/>
              <a:t> </a:t>
            </a:r>
            <a:r>
              <a:rPr lang="lt-LT" sz="3200" dirty="0" err="1"/>
              <a:t>Landwirtschaft</a:t>
            </a:r>
            <a:r>
              <a:rPr lang="lt-LT" sz="3200" dirty="0"/>
              <a:t>, 2021). </a:t>
            </a:r>
            <a:endParaRPr lang="en-US" sz="3200" dirty="0"/>
          </a:p>
        </p:txBody>
      </p:sp>
    </p:spTree>
    <p:extLst>
      <p:ext uri="{BB962C8B-B14F-4D97-AF65-F5344CB8AC3E}">
        <p14:creationId xmlns:p14="http://schemas.microsoft.com/office/powerpoint/2010/main" xmlns="" val="314531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A3640-EE1B-4293-AE1B-99B4DC052F4E}"/>
              </a:ext>
            </a:extLst>
          </p:cNvPr>
          <p:cNvSpPr>
            <a:spLocks noGrp="1"/>
          </p:cNvSpPr>
          <p:nvPr>
            <p:ph type="title"/>
          </p:nvPr>
        </p:nvSpPr>
        <p:spPr/>
        <p:txBody>
          <a:bodyPr/>
          <a:lstStyle/>
          <a:p>
            <a:endParaRPr lang="lt-LT"/>
          </a:p>
        </p:txBody>
      </p:sp>
      <p:pic>
        <p:nvPicPr>
          <p:cNvPr id="5" name="Content Placeholder 4">
            <a:extLst>
              <a:ext uri="{FF2B5EF4-FFF2-40B4-BE49-F238E27FC236}">
                <a16:creationId xmlns:a16="http://schemas.microsoft.com/office/drawing/2014/main" xmlns="" id="{BCD6C182-578F-4472-92EB-535D43243BBC}"/>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p:spPr>
      </p:pic>
      <p:sp>
        <p:nvSpPr>
          <p:cNvPr id="3" name="Stačiakampis 2">
            <a:extLst>
              <a:ext uri="{FF2B5EF4-FFF2-40B4-BE49-F238E27FC236}">
                <a16:creationId xmlns:a16="http://schemas.microsoft.com/office/drawing/2014/main" xmlns="" id="{A63BC6AC-3037-475B-B2C8-AFF262C25FE8}"/>
              </a:ext>
            </a:extLst>
          </p:cNvPr>
          <p:cNvSpPr/>
          <p:nvPr/>
        </p:nvSpPr>
        <p:spPr>
          <a:xfrm>
            <a:off x="6565139" y="5845462"/>
            <a:ext cx="5626861" cy="436786"/>
          </a:xfrm>
          <a:prstGeom prst="rect">
            <a:avLst/>
          </a:prstGeom>
        </p:spPr>
        <p:txBody>
          <a:bodyPr wrap="none">
            <a:spAutoFit/>
          </a:bodyPr>
          <a:lstStyle/>
          <a:p>
            <a:pPr>
              <a:lnSpc>
                <a:spcPct val="107000"/>
              </a:lnSpc>
              <a:spcAft>
                <a:spcPts val="800"/>
              </a:spcAft>
            </a:pPr>
            <a:r>
              <a:rPr lang="lt-LT" sz="2200" b="1" dirty="0">
                <a:solidFill>
                  <a:srgbClr val="0C7DBB"/>
                </a:solidFill>
                <a:latin typeface="Times New Roman" panose="02020603050405020304" pitchFamily="18" charset="0"/>
                <a:ea typeface="Times New Roman" panose="02020603050405020304" pitchFamily="18" charset="0"/>
                <a:cs typeface="Times New Roman" panose="02020603050405020304" pitchFamily="18" charset="0"/>
                <a:hlinkClick r:id="rId3" tooltip="Nuolatinė nuoroda naudojant skaitmeninį objekto identifikatorių"/>
              </a:rPr>
              <a:t>https://doi.org/10.1016/j.biortech.2017.08.122</a:t>
            </a:r>
            <a:endParaRPr lang="lt-LT" sz="2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700750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ochar-belize atvejo tyrimas">
            <a:extLst>
              <a:ext uri="{FF2B5EF4-FFF2-40B4-BE49-F238E27FC236}">
                <a16:creationId xmlns:a16="http://schemas.microsoft.com/office/drawing/2014/main" xmlns="" id="{2C47281D-96AD-415E-8D3D-E948DF8526E0}"/>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xmlns="" val="0"/>
              </a:ext>
            </a:extLst>
          </a:blip>
          <a:srcRect t="8639" r="-2" b="7342"/>
          <a:stretch/>
        </p:blipFill>
        <p:spPr bwMode="auto">
          <a:xfrm>
            <a:off x="6096000" y="60738"/>
            <a:ext cx="6261330" cy="3932313"/>
          </a:xfrm>
          <a:prstGeom prst="rect">
            <a:avLst/>
          </a:prstGeom>
          <a:noFill/>
          <a:effectLst>
            <a:softEdge rad="533400"/>
          </a:effectLst>
          <a:extLst>
            <a:ext uri="{909E8E84-426E-40DD-AFC4-6F175D3DCCD1}">
              <a14:hiddenFill xmlns:a14="http://schemas.microsoft.com/office/drawing/2010/main" xmlns="">
                <a:solidFill>
                  <a:srgbClr val="FFFFFF"/>
                </a:solidFill>
              </a14:hiddenFill>
            </a:ext>
          </a:extLst>
        </p:spPr>
      </p:pic>
      <p:sp>
        <p:nvSpPr>
          <p:cNvPr id="2" name="Pavadinimas 1">
            <a:extLst>
              <a:ext uri="{FF2B5EF4-FFF2-40B4-BE49-F238E27FC236}">
                <a16:creationId xmlns:a16="http://schemas.microsoft.com/office/drawing/2014/main" xmlns="" id="{653CE5C6-FD14-4078-B54C-F479D0CE2293}"/>
              </a:ext>
            </a:extLst>
          </p:cNvPr>
          <p:cNvSpPr>
            <a:spLocks noGrp="1"/>
          </p:cNvSpPr>
          <p:nvPr>
            <p:ph type="title"/>
          </p:nvPr>
        </p:nvSpPr>
        <p:spPr>
          <a:xfrm>
            <a:off x="214196" y="143229"/>
            <a:ext cx="5956300" cy="3173110"/>
          </a:xfrm>
        </p:spPr>
        <p:txBody>
          <a:bodyPr>
            <a:normAutofit/>
          </a:bodyPr>
          <a:lstStyle/>
          <a:p>
            <a:pPr algn="ctr"/>
            <a:r>
              <a:rPr lang="lt-LT" sz="2800" b="1" dirty="0" err="1">
                <a:solidFill>
                  <a:srgbClr val="000000"/>
                </a:solidFill>
                <a:latin typeface="+mn-lt"/>
              </a:rPr>
              <a:t>Biochar‘as</a:t>
            </a:r>
            <a:r>
              <a:rPr lang="lt-LT" sz="2800" b="1" dirty="0">
                <a:solidFill>
                  <a:srgbClr val="000000"/>
                </a:solidFill>
                <a:latin typeface="+mn-lt"/>
              </a:rPr>
              <a:t> gamyba atveria naujas galimybes </a:t>
            </a:r>
            <a:r>
              <a:rPr lang="lt-LT" sz="2800" b="1" dirty="0">
                <a:latin typeface="+mn-lt"/>
                <a:ea typeface="Calibri" panose="020F0502020204030204" pitchFamily="34" charset="0"/>
                <a:cs typeface="Times New Roman" panose="02020603050405020304" pitchFamily="18" charset="0"/>
              </a:rPr>
              <a:t>mažinti CO</a:t>
            </a:r>
            <a:r>
              <a:rPr lang="lt-LT" sz="2800" b="1" baseline="-25000" dirty="0">
                <a:latin typeface="+mn-lt"/>
                <a:ea typeface="Calibri" panose="020F0502020204030204" pitchFamily="34" charset="0"/>
                <a:cs typeface="Times New Roman" panose="02020603050405020304" pitchFamily="18" charset="0"/>
              </a:rPr>
              <a:t>2 </a:t>
            </a:r>
            <a:r>
              <a:rPr lang="lt-LT" sz="2800" b="1" dirty="0">
                <a:latin typeface="+mn-lt"/>
                <a:ea typeface="Calibri" panose="020F0502020204030204" pitchFamily="34" charset="0"/>
                <a:cs typeface="Times New Roman" panose="02020603050405020304" pitchFamily="18" charset="0"/>
              </a:rPr>
              <a:t>emisiją.</a:t>
            </a:r>
            <a:br>
              <a:rPr lang="lt-LT" sz="2800" b="1" dirty="0">
                <a:latin typeface="+mn-lt"/>
                <a:ea typeface="Calibri" panose="020F0502020204030204" pitchFamily="34" charset="0"/>
                <a:cs typeface="Times New Roman" panose="02020603050405020304" pitchFamily="18" charset="0"/>
              </a:rPr>
            </a:br>
            <a:r>
              <a:rPr lang="lt-LT" sz="2800" b="1" dirty="0">
                <a:latin typeface="+mn-lt"/>
              </a:rPr>
              <a:t>Priešingai dar tik kuriamoms kitoms anglies absorbavimo technologijoms, </a:t>
            </a:r>
            <a:r>
              <a:rPr lang="lt-LT" sz="2800" b="1" dirty="0" err="1">
                <a:latin typeface="+mn-lt"/>
              </a:rPr>
              <a:t>pirolizės</a:t>
            </a:r>
            <a:r>
              <a:rPr lang="lt-LT" sz="2800" b="1" dirty="0">
                <a:latin typeface="+mn-lt"/>
              </a:rPr>
              <a:t> būdu atliktas anglies surinkimas ir saugojimas gali būti pelningai naudojamas jau šiandien. </a:t>
            </a:r>
            <a:r>
              <a:rPr lang="lt-LT" sz="2400" dirty="0"/>
              <a:t>(</a:t>
            </a:r>
            <a:r>
              <a:rPr lang="lt-LT" sz="2400" u="sng" dirty="0">
                <a:hlinkClick r:id="rId3"/>
              </a:rPr>
              <a:t>https://doi.org/10.1111/gcbb.12553</a:t>
            </a:r>
            <a:r>
              <a:rPr lang="lt-LT" sz="2400" dirty="0"/>
              <a:t>). </a:t>
            </a:r>
            <a:endParaRPr lang="en-US" sz="2400" b="1" dirty="0">
              <a:solidFill>
                <a:srgbClr val="000000"/>
              </a:solidFill>
            </a:endParaRPr>
          </a:p>
        </p:txBody>
      </p:sp>
      <p:pic>
        <p:nvPicPr>
          <p:cNvPr id="9" name="Turinio vietos rezervavimo ženklas 8">
            <a:extLst>
              <a:ext uri="{FF2B5EF4-FFF2-40B4-BE49-F238E27FC236}">
                <a16:creationId xmlns:a16="http://schemas.microsoft.com/office/drawing/2014/main" xmlns="" id="{C2C18AE5-3675-4D11-B9CF-833FAEF0E2E9}"/>
              </a:ext>
            </a:extLst>
          </p:cNvPr>
          <p:cNvPicPr>
            <a:picLocks noGrp="1" noChangeAspect="1"/>
          </p:cNvPicPr>
          <p:nvPr>
            <p:ph idx="1"/>
          </p:nvPr>
        </p:nvPicPr>
        <p:blipFill rotWithShape="1">
          <a:blip r:embed="rId4" cstate="print"/>
          <a:srcRect l="2355" t="32480" r="53271" b="35200"/>
          <a:stretch/>
        </p:blipFill>
        <p:spPr>
          <a:xfrm>
            <a:off x="214196" y="3316339"/>
            <a:ext cx="5973950" cy="3480923"/>
          </a:xfrm>
          <a:prstGeom prst="rect">
            <a:avLst/>
          </a:prstGeom>
        </p:spPr>
      </p:pic>
      <p:sp>
        <p:nvSpPr>
          <p:cNvPr id="3" name="Stačiakampis 2">
            <a:extLst>
              <a:ext uri="{FF2B5EF4-FFF2-40B4-BE49-F238E27FC236}">
                <a16:creationId xmlns:a16="http://schemas.microsoft.com/office/drawing/2014/main" xmlns="" id="{526056E0-FAAD-4AEB-97E7-F4B54508D0D3}"/>
              </a:ext>
            </a:extLst>
          </p:cNvPr>
          <p:cNvSpPr/>
          <p:nvPr/>
        </p:nvSpPr>
        <p:spPr>
          <a:xfrm>
            <a:off x="6381865" y="4116439"/>
            <a:ext cx="5689600" cy="2246769"/>
          </a:xfrm>
          <a:prstGeom prst="rect">
            <a:avLst/>
          </a:prstGeom>
          <a:solidFill>
            <a:schemeClr val="accent4">
              <a:lumMod val="60000"/>
              <a:lumOff val="40000"/>
            </a:schemeClr>
          </a:solidFill>
        </p:spPr>
        <p:txBody>
          <a:bodyPr wrap="square">
            <a:spAutoFit/>
          </a:bodyPr>
          <a:lstStyle/>
          <a:p>
            <a:r>
              <a:rPr lang="lt-LT"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Tik apie 7 proc. per metus fotosintezės dėka sausumoje sukurtą biomasę pavertus </a:t>
            </a:r>
            <a:r>
              <a:rPr lang="lt-LT" sz="28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biochar‘u</a:t>
            </a:r>
            <a:r>
              <a:rPr lang="lt-LT"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pakaktų visam į atmosferą išmestam CO</a:t>
            </a:r>
            <a:r>
              <a:rPr lang="lt-LT"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lt-LT"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kiekiui kompensuoti.</a:t>
            </a:r>
            <a:endParaRPr lang="en-US" sz="2800" dirty="0"/>
          </a:p>
        </p:txBody>
      </p:sp>
    </p:spTree>
    <p:extLst>
      <p:ext uri="{BB962C8B-B14F-4D97-AF65-F5344CB8AC3E}">
        <p14:creationId xmlns:p14="http://schemas.microsoft.com/office/powerpoint/2010/main" xmlns="" val="263367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9627B30-73E2-4957-90FF-8325E41941C4}"/>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xmlns="" id="{3E01EF7D-73B0-472E-A26A-55D7BD479E78}"/>
              </a:ext>
            </a:extLst>
          </p:cNvPr>
          <p:cNvPicPr>
            <a:picLocks noGrp="1" noChangeAspect="1"/>
          </p:cNvPicPr>
          <p:nvPr>
            <p:ph idx="1"/>
          </p:nvPr>
        </p:nvPicPr>
        <p:blipFill rotWithShape="1">
          <a:blip r:embed="rId3" cstate="print"/>
          <a:srcRect t="14708" b="15119"/>
          <a:stretch/>
        </p:blipFill>
        <p:spPr>
          <a:xfrm>
            <a:off x="0" y="1"/>
            <a:ext cx="12276873" cy="6858000"/>
          </a:xfrm>
          <a:prstGeom prst="rect">
            <a:avLst/>
          </a:prstGeom>
        </p:spPr>
      </p:pic>
      <p:sp>
        <p:nvSpPr>
          <p:cNvPr id="3" name="Stačiakampis 2">
            <a:extLst>
              <a:ext uri="{FF2B5EF4-FFF2-40B4-BE49-F238E27FC236}">
                <a16:creationId xmlns:a16="http://schemas.microsoft.com/office/drawing/2014/main" xmlns="" id="{26BF3036-1145-41C8-9AF4-5D7B97D43489}"/>
              </a:ext>
            </a:extLst>
          </p:cNvPr>
          <p:cNvSpPr/>
          <p:nvPr/>
        </p:nvSpPr>
        <p:spPr>
          <a:xfrm>
            <a:off x="190500" y="551916"/>
            <a:ext cx="3695700" cy="1138773"/>
          </a:xfrm>
          <a:prstGeom prst="rect">
            <a:avLst/>
          </a:prstGeom>
          <a:solidFill>
            <a:schemeClr val="accent4">
              <a:lumMod val="60000"/>
              <a:lumOff val="40000"/>
            </a:schemeClr>
          </a:solidFill>
        </p:spPr>
        <p:txBody>
          <a:bodyPr wrap="square">
            <a:spAutoFit/>
          </a:bodyPr>
          <a:lstStyle/>
          <a:p>
            <a:r>
              <a:rPr lang="lt-LT" sz="3400" b="1" dirty="0" err="1"/>
              <a:t>Biochar‘o</a:t>
            </a:r>
            <a:endParaRPr lang="lt-LT" sz="3400" b="1" dirty="0"/>
          </a:p>
          <a:p>
            <a:r>
              <a:rPr lang="lt-LT" sz="3400" b="1" dirty="0" err="1"/>
              <a:t>kaskadinis</a:t>
            </a:r>
            <a:r>
              <a:rPr lang="lt-LT" sz="3400" b="1" dirty="0"/>
              <a:t> poveikis </a:t>
            </a:r>
            <a:endParaRPr lang="en-US" sz="3400" dirty="0"/>
          </a:p>
        </p:txBody>
      </p:sp>
      <p:sp>
        <p:nvSpPr>
          <p:cNvPr id="5" name="Stačiakampis 4">
            <a:extLst>
              <a:ext uri="{FF2B5EF4-FFF2-40B4-BE49-F238E27FC236}">
                <a16:creationId xmlns:a16="http://schemas.microsoft.com/office/drawing/2014/main" xmlns="" id="{0C23EBD4-9FEA-4B02-A228-A4651207C7CE}"/>
              </a:ext>
            </a:extLst>
          </p:cNvPr>
          <p:cNvSpPr/>
          <p:nvPr/>
        </p:nvSpPr>
        <p:spPr>
          <a:xfrm>
            <a:off x="0" y="3749456"/>
            <a:ext cx="3238500" cy="3108543"/>
          </a:xfrm>
          <a:prstGeom prst="rect">
            <a:avLst/>
          </a:prstGeom>
          <a:solidFill>
            <a:schemeClr val="accent4">
              <a:lumMod val="60000"/>
              <a:lumOff val="40000"/>
            </a:schemeClr>
          </a:solidFill>
        </p:spPr>
        <p:txBody>
          <a:bodyPr wrap="square">
            <a:spAutoFit/>
          </a:bodyPr>
          <a:lstStyle/>
          <a:p>
            <a:pPr algn="ctr"/>
            <a:r>
              <a:rPr lang="lt-LT" sz="2800" b="1" dirty="0" err="1">
                <a:latin typeface="Times New Roman" panose="02020603050405020304" pitchFamily="18" charset="0"/>
                <a:ea typeface="Calibri" panose="020F0502020204030204" pitchFamily="34" charset="0"/>
              </a:rPr>
              <a:t>Biochar‘ą</a:t>
            </a:r>
            <a:r>
              <a:rPr lang="lt-LT" sz="2800" b="1" dirty="0">
                <a:latin typeface="Times New Roman" panose="02020603050405020304" pitchFamily="18" charset="0"/>
                <a:ea typeface="Calibri" panose="020F0502020204030204" pitchFamily="34" charset="0"/>
              </a:rPr>
              <a:t> panaudojus gyvulininkystėje</a:t>
            </a:r>
          </a:p>
          <a:p>
            <a:pPr algn="ctr"/>
            <a:r>
              <a:rPr lang="lt-LT" sz="2800" b="1" dirty="0" err="1">
                <a:latin typeface="Times New Roman" panose="02020603050405020304" pitchFamily="18" charset="0"/>
                <a:ea typeface="Calibri" panose="020F0502020204030204" pitchFamily="34" charset="0"/>
              </a:rPr>
              <a:t>kaskadiniu</a:t>
            </a:r>
            <a:r>
              <a:rPr lang="lt-LT" sz="2800" b="1" dirty="0">
                <a:latin typeface="Times New Roman" panose="02020603050405020304" pitchFamily="18" charset="0"/>
                <a:ea typeface="Calibri" panose="020F0502020204030204" pitchFamily="34" charset="0"/>
              </a:rPr>
              <a:t> būdu,  amoniako išlakos sumažinamos </a:t>
            </a:r>
          </a:p>
          <a:p>
            <a:pPr algn="ctr"/>
            <a:r>
              <a:rPr lang="lt-LT" sz="2800" b="1" dirty="0">
                <a:latin typeface="Times New Roman" panose="02020603050405020304" pitchFamily="18" charset="0"/>
                <a:ea typeface="Calibri" panose="020F0502020204030204" pitchFamily="34" charset="0"/>
              </a:rPr>
              <a:t>40 proc.</a:t>
            </a:r>
            <a:r>
              <a:rPr lang="lt-LT" sz="2800" dirty="0">
                <a:latin typeface="Times New Roman" panose="02020603050405020304" pitchFamily="18" charset="0"/>
                <a:ea typeface="Calibri" panose="020F0502020204030204" pitchFamily="34" charset="0"/>
              </a:rPr>
              <a:t>  </a:t>
            </a:r>
            <a:endParaRPr lang="en-US" sz="2800" dirty="0"/>
          </a:p>
        </p:txBody>
      </p:sp>
      <p:sp>
        <p:nvSpPr>
          <p:cNvPr id="6" name="Stačiakampis 5">
            <a:extLst>
              <a:ext uri="{FF2B5EF4-FFF2-40B4-BE49-F238E27FC236}">
                <a16:creationId xmlns:a16="http://schemas.microsoft.com/office/drawing/2014/main" xmlns="" id="{826F9FA9-48E0-4CE7-96CA-1F0EFFA2A01B}"/>
              </a:ext>
            </a:extLst>
          </p:cNvPr>
          <p:cNvSpPr/>
          <p:nvPr/>
        </p:nvSpPr>
        <p:spPr>
          <a:xfrm>
            <a:off x="203200" y="1976335"/>
            <a:ext cx="2794000" cy="1775999"/>
          </a:xfrm>
          <a:prstGeom prst="rect">
            <a:avLst/>
          </a:prstGeom>
          <a:solidFill>
            <a:schemeClr val="accent4">
              <a:lumMod val="60000"/>
              <a:lumOff val="40000"/>
            </a:schemeClr>
          </a:solidFill>
        </p:spPr>
        <p:txBody>
          <a:bodyPr wrap="square">
            <a:spAutoFit/>
          </a:bodyPr>
          <a:lstStyle/>
          <a:p>
            <a:pPr>
              <a:lnSpc>
                <a:spcPct val="107000"/>
              </a:lnSpc>
              <a:spcAft>
                <a:spcPts val="800"/>
              </a:spcAft>
            </a:pPr>
            <a:r>
              <a:rPr lang="lt-LT" sz="2600" b="1" dirty="0" err="1">
                <a:solidFill>
                  <a:srgbClr val="FF0000"/>
                </a:solidFill>
                <a:latin typeface="Times New Roman" panose="02020603050405020304" pitchFamily="18" charset="0"/>
              </a:rPr>
              <a:t>Bioanglies</a:t>
            </a:r>
            <a:r>
              <a:rPr lang="lt-LT" sz="2600" b="1" dirty="0">
                <a:solidFill>
                  <a:srgbClr val="FF0000"/>
                </a:solidFill>
                <a:latin typeface="Times New Roman" panose="02020603050405020304" pitchFamily="18" charset="0"/>
              </a:rPr>
              <a:t> vertės ir efektyvumo didinimas po </a:t>
            </a:r>
            <a:r>
              <a:rPr lang="lt-LT" sz="2600" b="1" dirty="0" err="1">
                <a:solidFill>
                  <a:srgbClr val="FF0000"/>
                </a:solidFill>
                <a:latin typeface="Times New Roman" panose="02020603050405020304" pitchFamily="18" charset="0"/>
              </a:rPr>
              <a:t>pirolizės</a:t>
            </a:r>
            <a:endParaRPr lang="en-US" sz="2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259084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7683D87-DA27-4CA4-929A-115B97B9F1EF}"/>
              </a:ext>
            </a:extLst>
          </p:cNvPr>
          <p:cNvSpPr>
            <a:spLocks noGrp="1"/>
          </p:cNvSpPr>
          <p:nvPr>
            <p:ph type="title"/>
          </p:nvPr>
        </p:nvSpPr>
        <p:spPr>
          <a:xfrm>
            <a:off x="838200" y="365125"/>
            <a:ext cx="10515600" cy="701675"/>
          </a:xfrm>
        </p:spPr>
        <p:txBody>
          <a:bodyPr>
            <a:normAutofit/>
          </a:bodyPr>
          <a:lstStyle/>
          <a:p>
            <a:pPr algn="ctr"/>
            <a:r>
              <a:rPr lang="en-US" sz="3800" b="1" dirty="0" err="1">
                <a:solidFill>
                  <a:schemeClr val="accent5">
                    <a:lumMod val="75000"/>
                  </a:schemeClr>
                </a:solidFill>
              </a:rPr>
              <a:t>Biochar’o</a:t>
            </a:r>
            <a:r>
              <a:rPr lang="en-US" sz="3800" b="1" dirty="0">
                <a:solidFill>
                  <a:schemeClr val="accent5">
                    <a:lumMod val="75000"/>
                  </a:schemeClr>
                </a:solidFill>
              </a:rPr>
              <a:t> </a:t>
            </a:r>
            <a:r>
              <a:rPr lang="en-US" sz="3800" b="1" dirty="0" err="1">
                <a:solidFill>
                  <a:schemeClr val="accent5">
                    <a:lumMod val="75000"/>
                  </a:schemeClr>
                </a:solidFill>
              </a:rPr>
              <a:t>nauda</a:t>
            </a:r>
            <a:r>
              <a:rPr lang="lt-LT" sz="3800" b="1" dirty="0">
                <a:solidFill>
                  <a:schemeClr val="accent5">
                    <a:lumMod val="75000"/>
                  </a:schemeClr>
                </a:solidFill>
              </a:rPr>
              <a:t> dirvožemio kokybei ir derliui (1)</a:t>
            </a:r>
            <a:endParaRPr lang="en-US" sz="3800" dirty="0"/>
          </a:p>
        </p:txBody>
      </p:sp>
      <p:sp>
        <p:nvSpPr>
          <p:cNvPr id="3" name="Turinio vietos rezervavimo ženklas 2">
            <a:extLst>
              <a:ext uri="{FF2B5EF4-FFF2-40B4-BE49-F238E27FC236}">
                <a16:creationId xmlns:a16="http://schemas.microsoft.com/office/drawing/2014/main" xmlns="" id="{BD48B74B-BDDC-48AA-BEC8-DCC66DC2BF60}"/>
              </a:ext>
            </a:extLst>
          </p:cNvPr>
          <p:cNvSpPr>
            <a:spLocks noGrp="1"/>
          </p:cNvSpPr>
          <p:nvPr>
            <p:ph idx="1"/>
          </p:nvPr>
        </p:nvSpPr>
        <p:spPr>
          <a:xfrm>
            <a:off x="673100" y="1181100"/>
            <a:ext cx="11137900" cy="5549900"/>
          </a:xfrm>
        </p:spPr>
        <p:txBody>
          <a:bodyPr>
            <a:normAutofit/>
          </a:bodyPr>
          <a:lstStyle/>
          <a:p>
            <a:pPr>
              <a:buFont typeface="Wingdings" panose="05000000000000000000" pitchFamily="2" charset="2"/>
              <a:buChar char="Ø"/>
            </a:pPr>
            <a:r>
              <a:rPr lang="lt-LT" dirty="0" err="1"/>
              <a:t>Bioanglis</a:t>
            </a:r>
            <a:r>
              <a:rPr lang="lt-LT" dirty="0"/>
              <a:t> padidina dirvožemio mikroorganizmų biomasę nuo 43 proc. iki 125 proc. (</a:t>
            </a:r>
            <a:r>
              <a:rPr lang="lt-LT" dirty="0" err="1"/>
              <a:t>Liang</a:t>
            </a:r>
            <a:r>
              <a:rPr lang="lt-LT" dirty="0"/>
              <a:t> ir kt. 2010)</a:t>
            </a:r>
          </a:p>
          <a:p>
            <a:pPr>
              <a:buFont typeface="Wingdings" panose="05000000000000000000" pitchFamily="2" charset="2"/>
              <a:buChar char="Ø"/>
            </a:pPr>
            <a:r>
              <a:rPr lang="lt-LT" dirty="0"/>
              <a:t>Naudojant </a:t>
            </a:r>
            <a:r>
              <a:rPr lang="lt-LT" dirty="0" err="1"/>
              <a:t>bioanglį</a:t>
            </a:r>
            <a:r>
              <a:rPr lang="lt-LT" dirty="0"/>
              <a:t> žieminių kviečių antžeminė ir šaknų biomasė padidėjo 81 proc., palyginti su kontroliniu bandymu be </a:t>
            </a:r>
            <a:r>
              <a:rPr lang="lt-LT" dirty="0" err="1"/>
              <a:t>bioanglies</a:t>
            </a:r>
            <a:r>
              <a:rPr lang="lt-LT" dirty="0"/>
              <a:t>, (</a:t>
            </a:r>
            <a:r>
              <a:rPr lang="lt-LT" dirty="0" err="1"/>
              <a:t>Novak</a:t>
            </a:r>
            <a:r>
              <a:rPr lang="lt-LT" dirty="0"/>
              <a:t> ir kt. 2016).</a:t>
            </a:r>
          </a:p>
          <a:p>
            <a:pPr>
              <a:buFont typeface="Wingdings" panose="05000000000000000000" pitchFamily="2" charset="2"/>
              <a:buChar char="Ø"/>
            </a:pPr>
            <a:r>
              <a:rPr lang="lt-LT" dirty="0"/>
              <a:t>Vidutinis žemės ūkio augalų biomasės padidėjimas naudojant </a:t>
            </a:r>
            <a:r>
              <a:rPr lang="lt-LT" dirty="0" err="1"/>
              <a:t>bioanglį</a:t>
            </a:r>
            <a:r>
              <a:rPr lang="lt-LT" dirty="0"/>
              <a:t> yra 10% - 30% (</a:t>
            </a:r>
            <a:r>
              <a:rPr lang="lt-LT" dirty="0" err="1"/>
              <a:t>Biederman</a:t>
            </a:r>
            <a:r>
              <a:rPr lang="lt-LT" dirty="0"/>
              <a:t> ir kt. 2013).</a:t>
            </a:r>
          </a:p>
          <a:p>
            <a:pPr>
              <a:buFont typeface="Wingdings" panose="05000000000000000000" pitchFamily="2" charset="2"/>
              <a:buChar char="Ø"/>
            </a:pPr>
            <a:r>
              <a:rPr lang="lt-LT" dirty="0"/>
              <a:t>2020 m. buvo paskelbta meta analizė apie PC naudojimą žemės ūkyje, kur buvo įvertinti 129 tyrimai, atlikti trijose klimato zonose ir 38 šalyse. Analizė parodė, jog </a:t>
            </a:r>
            <a:r>
              <a:rPr lang="lt-LT" dirty="0" err="1"/>
              <a:t>biochar‘as</a:t>
            </a:r>
            <a:r>
              <a:rPr lang="lt-LT" dirty="0"/>
              <a:t>, pagamintas iš augalų liekanų, padidino pasėlių derlių 22 proc. (</a:t>
            </a:r>
            <a:r>
              <a:rPr lang="lt-LT" dirty="0">
                <a:hlinkClick r:id="rId2"/>
              </a:rPr>
              <a:t>https://doi.org/10.3390/su12083436</a:t>
            </a:r>
            <a:r>
              <a:rPr lang="lt-LT" dirty="0"/>
              <a:t>).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117467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BCDDD4B-DED5-44CA-811A-D914E76D895E}"/>
              </a:ext>
            </a:extLst>
          </p:cNvPr>
          <p:cNvSpPr>
            <a:spLocks noGrp="1"/>
          </p:cNvSpPr>
          <p:nvPr>
            <p:ph type="title"/>
          </p:nvPr>
        </p:nvSpPr>
        <p:spPr>
          <a:xfrm>
            <a:off x="838200" y="0"/>
            <a:ext cx="10985500" cy="904875"/>
          </a:xfrm>
        </p:spPr>
        <p:txBody>
          <a:bodyPr>
            <a:normAutofit/>
          </a:bodyPr>
          <a:lstStyle/>
          <a:p>
            <a:r>
              <a:rPr lang="en-US" sz="3800" b="1" dirty="0" err="1">
                <a:solidFill>
                  <a:schemeClr val="accent5">
                    <a:lumMod val="75000"/>
                  </a:schemeClr>
                </a:solidFill>
              </a:rPr>
              <a:t>Biochar’o</a:t>
            </a:r>
            <a:r>
              <a:rPr lang="en-US" sz="3800" b="1" dirty="0">
                <a:solidFill>
                  <a:schemeClr val="accent5">
                    <a:lumMod val="75000"/>
                  </a:schemeClr>
                </a:solidFill>
              </a:rPr>
              <a:t> </a:t>
            </a:r>
            <a:r>
              <a:rPr lang="en-US" sz="3800" b="1" dirty="0" err="1">
                <a:solidFill>
                  <a:schemeClr val="accent5">
                    <a:lumMod val="75000"/>
                  </a:schemeClr>
                </a:solidFill>
              </a:rPr>
              <a:t>nauda</a:t>
            </a:r>
            <a:r>
              <a:rPr lang="lt-LT" sz="3800" b="1" dirty="0">
                <a:solidFill>
                  <a:schemeClr val="accent5">
                    <a:lumMod val="75000"/>
                  </a:schemeClr>
                </a:solidFill>
              </a:rPr>
              <a:t> dirvožemio kokybei ir derliui (2)</a:t>
            </a:r>
            <a:endParaRPr lang="en-US" sz="3800" dirty="0"/>
          </a:p>
        </p:txBody>
      </p:sp>
      <p:sp>
        <p:nvSpPr>
          <p:cNvPr id="3" name="Turinio vietos rezervavimo ženklas 2">
            <a:extLst>
              <a:ext uri="{FF2B5EF4-FFF2-40B4-BE49-F238E27FC236}">
                <a16:creationId xmlns:a16="http://schemas.microsoft.com/office/drawing/2014/main" xmlns="" id="{D859D2AE-74CD-47F7-91CD-50DF483C040D}"/>
              </a:ext>
            </a:extLst>
          </p:cNvPr>
          <p:cNvSpPr>
            <a:spLocks noGrp="1"/>
          </p:cNvSpPr>
          <p:nvPr>
            <p:ph idx="1"/>
          </p:nvPr>
        </p:nvSpPr>
        <p:spPr>
          <a:xfrm>
            <a:off x="457200" y="800101"/>
            <a:ext cx="11366500" cy="6057900"/>
          </a:xfrm>
        </p:spPr>
        <p:txBody>
          <a:bodyPr>
            <a:normAutofit fontScale="92500" lnSpcReduction="10000"/>
          </a:bodyPr>
          <a:lstStyle/>
          <a:p>
            <a:pPr marL="0" indent="0">
              <a:buNone/>
            </a:pPr>
            <a:r>
              <a:rPr lang="lt-LT" dirty="0" err="1"/>
              <a:t>Biochar‘as</a:t>
            </a:r>
            <a:r>
              <a:rPr lang="lt-LT" dirty="0"/>
              <a:t> padidina ūkininkavimo efektyvumą ir pasėlių derlių, ypač kai dirvožemis yra prastos būklės, nes:</a:t>
            </a:r>
          </a:p>
          <a:p>
            <a:pPr>
              <a:buFont typeface="Wingdings" panose="05000000000000000000" pitchFamily="2" charset="2"/>
              <a:buChar char="ü"/>
            </a:pPr>
            <a:r>
              <a:rPr lang="lt-LT" dirty="0"/>
              <a:t>padeda išvengti trąšų nutekėjimo ir išplovimo, padeda dorotis su vis smarkėjančiomis ir dažnėjančiomis liūtimis; </a:t>
            </a:r>
          </a:p>
          <a:p>
            <a:pPr>
              <a:buFont typeface="Wingdings" panose="05000000000000000000" pitchFamily="2" charset="2"/>
              <a:buChar char="ü"/>
            </a:pPr>
            <a:r>
              <a:rPr lang="lt-LT" dirty="0"/>
              <a:t>leidžia naudoti mažiau trąšų ir mažina žemės ūkio aplinkos taršą;</a:t>
            </a:r>
          </a:p>
          <a:p>
            <a:pPr>
              <a:buFont typeface="Wingdings" panose="05000000000000000000" pitchFamily="2" charset="2"/>
              <a:buChar char="ü"/>
            </a:pPr>
            <a:r>
              <a:rPr lang="lt-LT" dirty="0"/>
              <a:t>išlaiko dirvožemyje drėgmę ir padeda augalams lengviau išgyventi sausros laikotarpius ir karščio bangas;</a:t>
            </a:r>
          </a:p>
          <a:p>
            <a:pPr>
              <a:buFont typeface="Wingdings" panose="05000000000000000000" pitchFamily="2" charset="2"/>
              <a:buChar char="ü"/>
            </a:pPr>
            <a:r>
              <a:rPr lang="lt-LT" dirty="0"/>
              <a:t>papildo išsekusius dirvožemius organine anglimi ir skatina dirvožemio mikrobų, būtinų maistinėms medžiagoms pasisavinti, augimą ir įvairovę;</a:t>
            </a:r>
          </a:p>
          <a:p>
            <a:pPr>
              <a:buFont typeface="Wingdings" panose="05000000000000000000" pitchFamily="2" charset="2"/>
              <a:buChar char="ü"/>
            </a:pPr>
            <a:r>
              <a:rPr lang="lt-LT" dirty="0"/>
              <a:t>sugeria iš dirvožemio įvairius metalų teršalus, tokius kaip švinas, varis ir nikelis;</a:t>
            </a:r>
          </a:p>
          <a:p>
            <a:pPr>
              <a:buFont typeface="Wingdings" panose="05000000000000000000" pitchFamily="2" charset="2"/>
              <a:buChar char="ü"/>
            </a:pPr>
            <a:r>
              <a:rPr lang="lt-LT" dirty="0"/>
              <a:t>padeda augalams atsispirti ligoms ir patogenams (sveikoje dirvoje sveikas ir stiprus augalas);</a:t>
            </a:r>
          </a:p>
          <a:p>
            <a:pPr>
              <a:buFont typeface="Wingdings" panose="05000000000000000000" pitchFamily="2" charset="2"/>
              <a:buChar char="ü"/>
            </a:pPr>
            <a:r>
              <a:rPr lang="lt-LT" dirty="0"/>
              <a:t>padidina katijonų mainų pajėgumus (CEC – gebėjimas sulaikyti ir pernešti maistinių medžiagų katijonus: amonio, magnio, kalcio ir kalio);</a:t>
            </a:r>
          </a:p>
          <a:p>
            <a:pPr>
              <a:buFont typeface="Wingdings" panose="05000000000000000000" pitchFamily="2" charset="2"/>
              <a:buChar char="ü"/>
            </a:pPr>
            <a:r>
              <a:rPr lang="lt-LT" dirty="0"/>
              <a:t>šarmina dirvožemį.</a:t>
            </a:r>
          </a:p>
        </p:txBody>
      </p:sp>
    </p:spTree>
    <p:extLst>
      <p:ext uri="{BB962C8B-B14F-4D97-AF65-F5344CB8AC3E}">
        <p14:creationId xmlns:p14="http://schemas.microsoft.com/office/powerpoint/2010/main" xmlns="" val="128476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F60C8CF4-4DF3-4B70-8B91-2AEE212A9838}"/>
              </a:ext>
            </a:extLst>
          </p:cNvPr>
          <p:cNvSpPr>
            <a:spLocks noGrp="1"/>
          </p:cNvSpPr>
          <p:nvPr>
            <p:ph type="title"/>
          </p:nvPr>
        </p:nvSpPr>
        <p:spPr>
          <a:xfrm>
            <a:off x="838200" y="106362"/>
            <a:ext cx="10515600" cy="739775"/>
          </a:xfrm>
        </p:spPr>
        <p:txBody>
          <a:bodyPr/>
          <a:lstStyle/>
          <a:p>
            <a:pPr algn="ctr"/>
            <a:r>
              <a:rPr lang="en-US" sz="3800" b="1" dirty="0" err="1">
                <a:solidFill>
                  <a:schemeClr val="accent5">
                    <a:lumMod val="75000"/>
                  </a:schemeClr>
                </a:solidFill>
              </a:rPr>
              <a:t>Biochar’o</a:t>
            </a:r>
            <a:r>
              <a:rPr lang="en-US" sz="3800" b="1" dirty="0">
                <a:solidFill>
                  <a:schemeClr val="accent5">
                    <a:lumMod val="75000"/>
                  </a:schemeClr>
                </a:solidFill>
              </a:rPr>
              <a:t> </a:t>
            </a:r>
            <a:r>
              <a:rPr lang="en-US" sz="3800" b="1" dirty="0" err="1">
                <a:solidFill>
                  <a:schemeClr val="accent5">
                    <a:lumMod val="75000"/>
                  </a:schemeClr>
                </a:solidFill>
              </a:rPr>
              <a:t>nauda</a:t>
            </a:r>
            <a:r>
              <a:rPr lang="lt-LT" sz="3800" b="1" dirty="0">
                <a:solidFill>
                  <a:schemeClr val="accent5">
                    <a:lumMod val="75000"/>
                  </a:schemeClr>
                </a:solidFill>
              </a:rPr>
              <a:t> mažinant CO</a:t>
            </a:r>
            <a:r>
              <a:rPr lang="lt-LT" sz="2800" b="1" dirty="0">
                <a:solidFill>
                  <a:schemeClr val="accent5">
                    <a:lumMod val="75000"/>
                  </a:schemeClr>
                </a:solidFill>
              </a:rPr>
              <a:t>2</a:t>
            </a:r>
            <a:r>
              <a:rPr lang="lt-LT" sz="3800" b="1" dirty="0">
                <a:solidFill>
                  <a:schemeClr val="accent5">
                    <a:lumMod val="75000"/>
                  </a:schemeClr>
                </a:solidFill>
              </a:rPr>
              <a:t> emisiją</a:t>
            </a:r>
            <a:endParaRPr lang="en-US" sz="3800" b="1" dirty="0">
              <a:solidFill>
                <a:schemeClr val="accent5">
                  <a:lumMod val="75000"/>
                </a:schemeClr>
              </a:solidFill>
            </a:endParaRPr>
          </a:p>
        </p:txBody>
      </p:sp>
      <p:sp>
        <p:nvSpPr>
          <p:cNvPr id="3" name="Turinio vietos rezervavimo ženklas 2">
            <a:extLst>
              <a:ext uri="{FF2B5EF4-FFF2-40B4-BE49-F238E27FC236}">
                <a16:creationId xmlns:a16="http://schemas.microsoft.com/office/drawing/2014/main" xmlns="" id="{03FDDEAE-83ED-418D-8D5C-9D1FB6300723}"/>
              </a:ext>
            </a:extLst>
          </p:cNvPr>
          <p:cNvSpPr>
            <a:spLocks noGrp="1"/>
          </p:cNvSpPr>
          <p:nvPr>
            <p:ph idx="1"/>
          </p:nvPr>
        </p:nvSpPr>
        <p:spPr>
          <a:xfrm>
            <a:off x="425450" y="846137"/>
            <a:ext cx="11499850" cy="6011863"/>
          </a:xfrm>
        </p:spPr>
        <p:txBody>
          <a:bodyPr>
            <a:normAutofit fontScale="92500" lnSpcReduction="10000"/>
          </a:bodyPr>
          <a:lstStyle/>
          <a:p>
            <a:r>
              <a:rPr lang="en-US" b="1" dirty="0" err="1"/>
              <a:t>Biochar’as</a:t>
            </a:r>
            <a:r>
              <a:rPr lang="lt-LT" b="1" dirty="0"/>
              <a:t>, pagamintas iš augalų liekanų, šiltnamio efektą sukeliančių dujų emisiją sumažina 48 proc.</a:t>
            </a:r>
            <a:endParaRPr lang="en-US" b="1" dirty="0"/>
          </a:p>
          <a:p>
            <a:r>
              <a:rPr lang="lt-LT" b="1" dirty="0"/>
              <a:t>Panaudojus </a:t>
            </a:r>
            <a:r>
              <a:rPr lang="lt-LT" b="1" dirty="0" err="1"/>
              <a:t>biochar‘ą</a:t>
            </a:r>
            <a:r>
              <a:rPr lang="lt-LT" b="1" dirty="0"/>
              <a:t> sumažėja sunkiųjų metalų kiekis tiek visoje biomasėje, tiek valgomose augalų dalyse. Ypač sumažėja chromo (</a:t>
            </a:r>
            <a:r>
              <a:rPr lang="lt-LT" b="1" dirty="0" err="1"/>
              <a:t>Cr</a:t>
            </a:r>
            <a:r>
              <a:rPr lang="lt-LT" b="1" dirty="0"/>
              <a:t>, 64 proc.), švino (</a:t>
            </a:r>
            <a:r>
              <a:rPr lang="lt-LT" b="1" dirty="0" err="1"/>
              <a:t>Pb</a:t>
            </a:r>
            <a:r>
              <a:rPr lang="lt-LT" b="1" dirty="0"/>
              <a:t>, 49 proc.) ir kadmio (</a:t>
            </a:r>
            <a:r>
              <a:rPr lang="lt-LT" b="1" dirty="0" err="1"/>
              <a:t>Cd</a:t>
            </a:r>
            <a:r>
              <a:rPr lang="lt-LT" b="1" dirty="0"/>
              <a:t>, 32 proc.)</a:t>
            </a:r>
            <a:r>
              <a:rPr lang="lt-LT" dirty="0"/>
              <a:t> (</a:t>
            </a:r>
            <a:r>
              <a:rPr lang="lt-LT" dirty="0" err="1"/>
              <a:t>Peng</a:t>
            </a:r>
            <a:r>
              <a:rPr lang="lt-LT" dirty="0"/>
              <a:t>, X., </a:t>
            </a:r>
            <a:r>
              <a:rPr lang="lt-LT" dirty="0" err="1"/>
              <a:t>Deng</a:t>
            </a:r>
            <a:r>
              <a:rPr lang="lt-LT" dirty="0"/>
              <a:t>, Y., </a:t>
            </a:r>
            <a:r>
              <a:rPr lang="lt-LT" dirty="0" err="1"/>
              <a:t>Peng</a:t>
            </a:r>
            <a:r>
              <a:rPr lang="lt-LT" dirty="0"/>
              <a:t>, Y., </a:t>
            </a:r>
            <a:r>
              <a:rPr lang="lt-LT" dirty="0" err="1"/>
              <a:t>Yue</a:t>
            </a:r>
            <a:r>
              <a:rPr lang="lt-LT" dirty="0"/>
              <a:t>, K., 2018.) </a:t>
            </a:r>
            <a:r>
              <a:rPr lang="lt-LT" dirty="0">
                <a:hlinkClick r:id="rId2"/>
              </a:rPr>
              <a:t>https://doi.org/10.1016/J.SCITOTENV.2017.10.222</a:t>
            </a:r>
            <a:r>
              <a:rPr lang="lt-LT" dirty="0"/>
              <a:t>. </a:t>
            </a:r>
            <a:endParaRPr lang="en-US" dirty="0"/>
          </a:p>
          <a:p>
            <a:r>
              <a:rPr lang="lt-LT" b="1" dirty="0"/>
              <a:t>Absorbuodamas ir </a:t>
            </a:r>
            <a:r>
              <a:rPr lang="lt-LT" b="1" dirty="0" err="1"/>
              <a:t>imobilizuodamas</a:t>
            </a:r>
            <a:r>
              <a:rPr lang="lt-LT" b="1" dirty="0"/>
              <a:t> pesticidų ir herbicidų likučius </a:t>
            </a:r>
            <a:r>
              <a:rPr lang="lt-LT" b="1" dirty="0" err="1"/>
              <a:t>biochar‘as</a:t>
            </a:r>
            <a:r>
              <a:rPr lang="lt-LT" b="1" dirty="0"/>
              <a:t> apsaugo gruntinius ir paviršinius vandenis bei dirvožemio fauną  </a:t>
            </a:r>
            <a:r>
              <a:rPr lang="lt-LT" dirty="0"/>
              <a:t>(</a:t>
            </a:r>
            <a:r>
              <a:rPr lang="lt-LT" dirty="0" err="1"/>
              <a:t>Hall</a:t>
            </a:r>
            <a:r>
              <a:rPr lang="lt-LT" dirty="0"/>
              <a:t>, K.E., </a:t>
            </a:r>
            <a:r>
              <a:rPr lang="lt-LT" dirty="0" err="1"/>
              <a:t>Spokas</a:t>
            </a:r>
            <a:r>
              <a:rPr lang="lt-LT" dirty="0"/>
              <a:t>, K.A., </a:t>
            </a:r>
            <a:r>
              <a:rPr lang="lt-LT" dirty="0" err="1"/>
              <a:t>Gamiz</a:t>
            </a:r>
            <a:r>
              <a:rPr lang="lt-LT" dirty="0"/>
              <a:t>, B., </a:t>
            </a:r>
            <a:r>
              <a:rPr lang="lt-LT" dirty="0" err="1"/>
              <a:t>Cox</a:t>
            </a:r>
            <a:r>
              <a:rPr lang="lt-LT" dirty="0"/>
              <a:t>, L., </a:t>
            </a:r>
            <a:r>
              <a:rPr lang="lt-LT" dirty="0" err="1"/>
              <a:t>Papiernik</a:t>
            </a:r>
            <a:r>
              <a:rPr lang="lt-LT" dirty="0"/>
              <a:t>, S.K., </a:t>
            </a:r>
            <a:r>
              <a:rPr lang="lt-LT" dirty="0" err="1"/>
              <a:t>Koskinen</a:t>
            </a:r>
            <a:r>
              <a:rPr lang="lt-LT" dirty="0"/>
              <a:t>, W.C., 2018.) </a:t>
            </a:r>
            <a:r>
              <a:rPr lang="lt-LT" dirty="0">
                <a:hlinkClick r:id="rId3"/>
              </a:rPr>
              <a:t>https://doi.org/10.1002/ps.4530</a:t>
            </a:r>
            <a:r>
              <a:rPr lang="lt-LT" dirty="0"/>
              <a:t>. </a:t>
            </a:r>
            <a:endParaRPr lang="en-US" dirty="0"/>
          </a:p>
          <a:p>
            <a:r>
              <a:rPr lang="lt-LT" dirty="0"/>
              <a:t>Meta tyrime </a:t>
            </a:r>
            <a:r>
              <a:rPr lang="lt-LT" dirty="0" err="1"/>
              <a:t>Gao</a:t>
            </a:r>
            <a:r>
              <a:rPr lang="lt-LT" dirty="0"/>
              <a:t> ir kt. (2019) teigiama, kad </a:t>
            </a:r>
            <a:r>
              <a:rPr lang="lt-LT" b="1" dirty="0"/>
              <a:t>nitratų kiekis viršutiniame dirvožemio sluoksnyje panaudojus </a:t>
            </a:r>
            <a:r>
              <a:rPr lang="lt-LT" b="1" dirty="0" err="1"/>
              <a:t>biochar‘ą</a:t>
            </a:r>
            <a:r>
              <a:rPr lang="lt-LT" b="1" dirty="0"/>
              <a:t> sumažėjo 12 proc., o amonio – 11 proc. </a:t>
            </a:r>
          </a:p>
          <a:p>
            <a:r>
              <a:rPr lang="lt-LT" b="1" dirty="0" err="1"/>
              <a:t>Biochar‘as</a:t>
            </a:r>
            <a:r>
              <a:rPr lang="lt-LT" b="1" dirty="0"/>
              <a:t> azoto oksido, turinčio 298 kartus didesnį globalinio atšilimo potencialą nei anglies dioksidas, emisiją dirvoje gali sumažinti vidutiniškai daugiau nei 30 proc. visose klimato zonose ir visiems dirvožemio tipams.</a:t>
            </a:r>
            <a:r>
              <a:rPr lang="lt-LT" dirty="0"/>
              <a:t> (FOEN, 2020). </a:t>
            </a:r>
            <a:endParaRPr lang="en-US" b="1" dirty="0"/>
          </a:p>
          <a:p>
            <a:endParaRPr lang="en-US" b="1" dirty="0"/>
          </a:p>
          <a:p>
            <a:endParaRPr lang="en-US" dirty="0"/>
          </a:p>
          <a:p>
            <a:pPr marL="0" indent="0">
              <a:buNone/>
            </a:pPr>
            <a:endParaRPr lang="en-US" dirty="0"/>
          </a:p>
        </p:txBody>
      </p:sp>
    </p:spTree>
    <p:extLst>
      <p:ext uri="{BB962C8B-B14F-4D97-AF65-F5344CB8AC3E}">
        <p14:creationId xmlns:p14="http://schemas.microsoft.com/office/powerpoint/2010/main" xmlns="" val="3369926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xmlns="" id="{26BF3036-1145-41C8-9AF4-5D7B97D43489}"/>
              </a:ext>
            </a:extLst>
          </p:cNvPr>
          <p:cNvSpPr/>
          <p:nvPr/>
        </p:nvSpPr>
        <p:spPr>
          <a:xfrm>
            <a:off x="50800" y="2172064"/>
            <a:ext cx="3213100" cy="954107"/>
          </a:xfrm>
          <a:prstGeom prst="rect">
            <a:avLst/>
          </a:prstGeom>
          <a:solidFill>
            <a:schemeClr val="bg1"/>
          </a:solidFill>
        </p:spPr>
        <p:txBody>
          <a:bodyPr wrap="square">
            <a:spAutoFit/>
          </a:bodyPr>
          <a:lstStyle/>
          <a:p>
            <a:pPr algn="ctr"/>
            <a:r>
              <a:rPr lang="lt-LT" sz="2800" b="1" dirty="0" err="1"/>
              <a:t>Biochar‘o</a:t>
            </a:r>
            <a:r>
              <a:rPr lang="lt-LT" sz="2800" b="1" dirty="0"/>
              <a:t> poveikis</a:t>
            </a:r>
          </a:p>
          <a:p>
            <a:pPr algn="ctr"/>
            <a:r>
              <a:rPr lang="lt-LT" sz="2800" b="1" dirty="0"/>
              <a:t>komposto kokybei </a:t>
            </a:r>
            <a:endParaRPr lang="en-US" sz="2800" dirty="0"/>
          </a:p>
        </p:txBody>
      </p:sp>
      <p:sp>
        <p:nvSpPr>
          <p:cNvPr id="5" name="Stačiakampis 4">
            <a:extLst>
              <a:ext uri="{FF2B5EF4-FFF2-40B4-BE49-F238E27FC236}">
                <a16:creationId xmlns:a16="http://schemas.microsoft.com/office/drawing/2014/main" xmlns="" id="{0C23EBD4-9FEA-4B02-A228-A4651207C7CE}"/>
              </a:ext>
            </a:extLst>
          </p:cNvPr>
          <p:cNvSpPr/>
          <p:nvPr/>
        </p:nvSpPr>
        <p:spPr>
          <a:xfrm>
            <a:off x="0" y="3272402"/>
            <a:ext cx="3238500" cy="3539430"/>
          </a:xfrm>
          <a:prstGeom prst="rect">
            <a:avLst/>
          </a:prstGeom>
          <a:solidFill>
            <a:schemeClr val="bg1"/>
          </a:solidFill>
        </p:spPr>
        <p:txBody>
          <a:bodyPr wrap="square">
            <a:spAutoFit/>
          </a:bodyPr>
          <a:lstStyle/>
          <a:p>
            <a:pPr algn="ctr"/>
            <a:r>
              <a:rPr lang="lt-LT" sz="2800" b="1" dirty="0"/>
              <a:t>Panaudojus </a:t>
            </a:r>
            <a:r>
              <a:rPr lang="lt-LT" sz="2800" b="1" dirty="0" err="1"/>
              <a:t>biochar‘ą</a:t>
            </a:r>
            <a:r>
              <a:rPr lang="lt-LT" sz="2800" b="1" dirty="0"/>
              <a:t> kompostavimui, azoto nuostoliai sumažėja 30 proc.,</a:t>
            </a:r>
            <a:r>
              <a:rPr lang="lt-LT" sz="2800" dirty="0"/>
              <a:t> </a:t>
            </a:r>
            <a:r>
              <a:rPr lang="lt-LT" sz="2800" b="1" dirty="0"/>
              <a:t>o N</a:t>
            </a:r>
            <a:r>
              <a:rPr lang="lt-LT" sz="2800" b="1" baseline="-25000" dirty="0"/>
              <a:t>2</a:t>
            </a:r>
            <a:r>
              <a:rPr lang="lt-LT" sz="2800" b="1" dirty="0"/>
              <a:t>O emisija sumažinama </a:t>
            </a:r>
          </a:p>
          <a:p>
            <a:pPr algn="ctr"/>
            <a:r>
              <a:rPr lang="lt-LT" sz="2800" b="1" dirty="0"/>
              <a:t>net 66 proc.</a:t>
            </a:r>
            <a:r>
              <a:rPr lang="lt-LT" sz="2600" dirty="0">
                <a:latin typeface="Times New Roman" panose="02020603050405020304" pitchFamily="18" charset="0"/>
                <a:ea typeface="Calibri" panose="020F0502020204030204" pitchFamily="34" charset="0"/>
              </a:rPr>
              <a:t>  </a:t>
            </a:r>
            <a:endParaRPr lang="en-US" sz="2600" dirty="0"/>
          </a:p>
        </p:txBody>
      </p:sp>
      <p:sp>
        <p:nvSpPr>
          <p:cNvPr id="6" name="Stačiakampis 5">
            <a:extLst>
              <a:ext uri="{FF2B5EF4-FFF2-40B4-BE49-F238E27FC236}">
                <a16:creationId xmlns:a16="http://schemas.microsoft.com/office/drawing/2014/main" xmlns="" id="{826F9FA9-48E0-4CE7-96CA-1F0EFFA2A01B}"/>
              </a:ext>
            </a:extLst>
          </p:cNvPr>
          <p:cNvSpPr/>
          <p:nvPr/>
        </p:nvSpPr>
        <p:spPr>
          <a:xfrm>
            <a:off x="279400" y="120503"/>
            <a:ext cx="2781300" cy="1905330"/>
          </a:xfrm>
          <a:prstGeom prst="rect">
            <a:avLst/>
          </a:prstGeom>
          <a:solidFill>
            <a:schemeClr val="accent4">
              <a:lumMod val="60000"/>
              <a:lumOff val="40000"/>
            </a:schemeClr>
          </a:solidFill>
        </p:spPr>
        <p:txBody>
          <a:bodyPr wrap="square">
            <a:spAutoFit/>
          </a:bodyPr>
          <a:lstStyle/>
          <a:p>
            <a:pPr>
              <a:lnSpc>
                <a:spcPct val="107000"/>
              </a:lnSpc>
              <a:spcAft>
                <a:spcPts val="800"/>
              </a:spcAft>
            </a:pPr>
            <a:r>
              <a:rPr lang="lt-LT" sz="2800" b="1" dirty="0" err="1">
                <a:solidFill>
                  <a:srgbClr val="FF0000"/>
                </a:solidFill>
                <a:latin typeface="Times New Roman" panose="02020603050405020304" pitchFamily="18" charset="0"/>
              </a:rPr>
              <a:t>Bioanglies</a:t>
            </a:r>
            <a:r>
              <a:rPr lang="lt-LT" sz="2800" b="1" dirty="0">
                <a:solidFill>
                  <a:srgbClr val="FF0000"/>
                </a:solidFill>
                <a:latin typeface="Times New Roman" panose="02020603050405020304" pitchFamily="18" charset="0"/>
              </a:rPr>
              <a:t> vertės ir efektyvumo didinimas po </a:t>
            </a:r>
            <a:r>
              <a:rPr lang="lt-LT" sz="2800" b="1" dirty="0" err="1">
                <a:solidFill>
                  <a:srgbClr val="FF0000"/>
                </a:solidFill>
                <a:latin typeface="Times New Roman" panose="02020603050405020304" pitchFamily="18" charset="0"/>
              </a:rPr>
              <a:t>pirolizės</a:t>
            </a:r>
            <a:endParaRPr lang="en-US" sz="2800" b="1" dirty="0">
              <a:solidFill>
                <a:srgbClr val="FF0000"/>
              </a:solidFill>
              <a:latin typeface="Times New Roman" panose="02020603050405020304" pitchFamily="18" charset="0"/>
            </a:endParaRPr>
          </a:p>
        </p:txBody>
      </p:sp>
      <p:pic>
        <p:nvPicPr>
          <p:cNvPr id="3076" name="Picture 4" descr="Farm composting now a TAFE course | JPH Equipment | Compost Turners |  Bagging Machine | Queensland | AUS">
            <a:extLst>
              <a:ext uri="{FF2B5EF4-FFF2-40B4-BE49-F238E27FC236}">
                <a16:creationId xmlns:a16="http://schemas.microsoft.com/office/drawing/2014/main" xmlns="" id="{2765691A-E68F-4ED4-A669-74EBF9521A1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63900" y="0"/>
            <a:ext cx="89281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tačiakampis 8">
            <a:extLst>
              <a:ext uri="{FF2B5EF4-FFF2-40B4-BE49-F238E27FC236}">
                <a16:creationId xmlns:a16="http://schemas.microsoft.com/office/drawing/2014/main" xmlns="" id="{D659C4B4-3F43-4037-B6A9-D910A288DA0B}"/>
              </a:ext>
            </a:extLst>
          </p:cNvPr>
          <p:cNvSpPr/>
          <p:nvPr/>
        </p:nvSpPr>
        <p:spPr>
          <a:xfrm>
            <a:off x="3467100" y="160574"/>
            <a:ext cx="8559800" cy="1692771"/>
          </a:xfrm>
          <a:prstGeom prst="rect">
            <a:avLst/>
          </a:prstGeom>
          <a:solidFill>
            <a:schemeClr val="accent4">
              <a:lumMod val="60000"/>
              <a:lumOff val="40000"/>
            </a:schemeClr>
          </a:solidFill>
        </p:spPr>
        <p:txBody>
          <a:bodyPr wrap="square">
            <a:spAutoFit/>
          </a:bodyPr>
          <a:lstStyle/>
          <a:p>
            <a:r>
              <a:rPr lang="lt-LT" sz="2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Komposto maistinių medžiagų kiekis ir kitos svarbios cheminės savybės, tokios kaip C/N santykis, pH ir elektrinis laidumas (EC), priklauso nuo naudojamų organinių žaliavų ir komposto apdorojimo sąlygų</a:t>
            </a:r>
            <a:r>
              <a:rPr lang="lt-LT" sz="2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sz="2600" dirty="0"/>
          </a:p>
        </p:txBody>
      </p:sp>
    </p:spTree>
    <p:extLst>
      <p:ext uri="{BB962C8B-B14F-4D97-AF65-F5344CB8AC3E}">
        <p14:creationId xmlns:p14="http://schemas.microsoft.com/office/powerpoint/2010/main" xmlns="" val="2624055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204536" y="90625"/>
            <a:ext cx="11568363" cy="778098"/>
          </a:xfrm>
        </p:spPr>
        <p:txBody>
          <a:bodyPr>
            <a:noAutofit/>
          </a:bodyPr>
          <a:lstStyle/>
          <a:p>
            <a:pPr algn="ctr"/>
            <a:r>
              <a:rPr lang="lt-LT" sz="3600" b="1" dirty="0">
                <a:solidFill>
                  <a:schemeClr val="accent5">
                    <a:lumMod val="75000"/>
                  </a:schemeClr>
                </a:solidFill>
              </a:rPr>
              <a:t>Pramoninio žemės ūkio laimėjimų tikroji kaina</a:t>
            </a:r>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16520" t="37280" r="16712" b="10528"/>
          <a:stretch/>
        </p:blipFill>
        <p:spPr bwMode="auto">
          <a:xfrm>
            <a:off x="204538" y="929478"/>
            <a:ext cx="4420124" cy="236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713" t="38001" r="15942" b="8363"/>
          <a:stretch/>
        </p:blipFill>
        <p:spPr bwMode="auto">
          <a:xfrm>
            <a:off x="204538" y="3429000"/>
            <a:ext cx="4420124" cy="24275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520" t="34635" r="12479" b="4515"/>
          <a:stretch/>
        </p:blipFill>
        <p:spPr bwMode="auto">
          <a:xfrm>
            <a:off x="4781273" y="931337"/>
            <a:ext cx="4025843" cy="23603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Turinio vietos rezervavimo ženklas 3" descr="https://encrypted-tbn2.gstatic.com/images?q=tbn:ANd9GcTLTGBIPUz8vktSUCoobFkbybetG1xTGtrC1iCOqDolibmanDPc"/>
          <p:cNvPicPr>
            <a:picLocks/>
          </p:cNvPicPr>
          <p:nvPr/>
        </p:nvPicPr>
        <p:blipFill rotWithShape="1">
          <a:blip r:embed="rId5" cstate="print">
            <a:extLst>
              <a:ext uri="{28A0092B-C50C-407E-A947-70E740481C1C}">
                <a14:useLocalDpi xmlns:a14="http://schemas.microsoft.com/office/drawing/2010/main" xmlns="" val="0"/>
              </a:ext>
            </a:extLst>
          </a:blip>
          <a:srcRect l="5962" t="10956" r="5492" b="6190"/>
          <a:stretch/>
        </p:blipFill>
        <p:spPr bwMode="auto">
          <a:xfrm>
            <a:off x="4737492" y="3429000"/>
            <a:ext cx="4355976" cy="2427514"/>
          </a:xfrm>
          <a:prstGeom prst="rect">
            <a:avLst/>
          </a:prstGeom>
          <a:noFill/>
          <a:ln>
            <a:noFill/>
          </a:ln>
        </p:spPr>
      </p:pic>
      <p:sp>
        <p:nvSpPr>
          <p:cNvPr id="3" name="Rectangle 2"/>
          <p:cNvSpPr/>
          <p:nvPr/>
        </p:nvSpPr>
        <p:spPr>
          <a:xfrm>
            <a:off x="7064932" y="3996426"/>
            <a:ext cx="1120820" cy="646331"/>
          </a:xfrm>
          <a:prstGeom prst="rect">
            <a:avLst/>
          </a:prstGeom>
        </p:spPr>
        <p:txBody>
          <a:bodyPr wrap="none">
            <a:spAutoFit/>
          </a:bodyPr>
          <a:lstStyle/>
          <a:p>
            <a:r>
              <a:rPr lang="lt-LT" sz="3600" b="1" dirty="0">
                <a:solidFill>
                  <a:srgbClr val="FF0000"/>
                </a:solidFill>
              </a:rPr>
              <a:t>2030</a:t>
            </a:r>
            <a:endParaRPr lang="en-US" sz="3600" dirty="0">
              <a:solidFill>
                <a:srgbClr val="FF0000"/>
              </a:solidFill>
            </a:endParaRPr>
          </a:p>
        </p:txBody>
      </p:sp>
      <p:sp>
        <p:nvSpPr>
          <p:cNvPr id="7" name="Rectangle 6"/>
          <p:cNvSpPr/>
          <p:nvPr/>
        </p:nvSpPr>
        <p:spPr>
          <a:xfrm>
            <a:off x="110835" y="5928522"/>
            <a:ext cx="11538284" cy="523220"/>
          </a:xfrm>
          <a:prstGeom prst="rect">
            <a:avLst/>
          </a:prstGeom>
        </p:spPr>
        <p:txBody>
          <a:bodyPr wrap="square">
            <a:spAutoFit/>
          </a:bodyPr>
          <a:lstStyle/>
          <a:p>
            <a:pPr algn="ctr"/>
            <a:r>
              <a:rPr lang="lt-LT" sz="2800" b="1" dirty="0">
                <a:solidFill>
                  <a:srgbClr val="FF0000"/>
                </a:solidFill>
              </a:rPr>
              <a:t> </a:t>
            </a:r>
          </a:p>
        </p:txBody>
      </p:sp>
      <p:sp>
        <p:nvSpPr>
          <p:cNvPr id="8" name="Rectangle 7">
            <a:extLst>
              <a:ext uri="{FF2B5EF4-FFF2-40B4-BE49-F238E27FC236}">
                <a16:creationId xmlns:a16="http://schemas.microsoft.com/office/drawing/2014/main" xmlns="" id="{6C78064F-2E63-4FC5-8FC1-563F5CA51E93}"/>
              </a:ext>
            </a:extLst>
          </p:cNvPr>
          <p:cNvSpPr/>
          <p:nvPr/>
        </p:nvSpPr>
        <p:spPr>
          <a:xfrm>
            <a:off x="9093468" y="857105"/>
            <a:ext cx="3010300" cy="4893647"/>
          </a:xfrm>
          <a:prstGeom prst="rect">
            <a:avLst/>
          </a:prstGeom>
        </p:spPr>
        <p:txBody>
          <a:bodyPr wrap="square">
            <a:spAutoFit/>
          </a:bodyPr>
          <a:lstStyle/>
          <a:p>
            <a:r>
              <a:rPr lang="lt-LT" sz="2600" b="1" dirty="0">
                <a:highlight>
                  <a:srgbClr val="FFFF00"/>
                </a:highlight>
              </a:rPr>
              <a:t>Šiuolaikiška žemdirbystė, maisto gamyba ir vartojimo organizavimas yra per daug išteklius švaistanti praktika, kuri ateityje nesugebės patenkinti pasaulio gyventojų sparčiai augančių maisto poreikių.</a:t>
            </a:r>
          </a:p>
        </p:txBody>
      </p:sp>
      <p:sp>
        <p:nvSpPr>
          <p:cNvPr id="9" name="Rectangle 8">
            <a:extLst>
              <a:ext uri="{FF2B5EF4-FFF2-40B4-BE49-F238E27FC236}">
                <a16:creationId xmlns:a16="http://schemas.microsoft.com/office/drawing/2014/main" xmlns="" id="{3ED9C0D0-1D0F-4BEC-A4FB-357F7AEAE9F6}"/>
              </a:ext>
            </a:extLst>
          </p:cNvPr>
          <p:cNvSpPr/>
          <p:nvPr/>
        </p:nvSpPr>
        <p:spPr>
          <a:xfrm>
            <a:off x="141315" y="5841124"/>
            <a:ext cx="11846147" cy="954107"/>
          </a:xfrm>
          <a:prstGeom prst="rect">
            <a:avLst/>
          </a:prstGeom>
        </p:spPr>
        <p:txBody>
          <a:bodyPr wrap="square">
            <a:spAutoFit/>
          </a:bodyPr>
          <a:lstStyle/>
          <a:p>
            <a:r>
              <a:rPr lang="lt-LT" sz="2800" b="1" dirty="0">
                <a:solidFill>
                  <a:srgbClr val="FF0000"/>
                </a:solidFill>
                <a:highlight>
                  <a:srgbClr val="FFFF00"/>
                </a:highlight>
                <a:ea typeface="Calibri" panose="020F0502020204030204" pitchFamily="34" charset="0"/>
                <a:cs typeface="Times New Roman" panose="02020603050405020304" pitchFamily="18" charset="0"/>
              </a:rPr>
              <a:t>Esant dabartiniam dirvožemio degradacijos tempui, visas pasaulio dirvožemis nebetiks </a:t>
            </a:r>
            <a:r>
              <a:rPr lang="lt-LT" sz="2800" b="1" dirty="0" err="1">
                <a:solidFill>
                  <a:srgbClr val="FF0000"/>
                </a:solidFill>
                <a:highlight>
                  <a:srgbClr val="FFFF00"/>
                </a:highlight>
                <a:ea typeface="Calibri" panose="020F0502020204030204" pitchFamily="34" charset="0"/>
                <a:cs typeface="Times New Roman" panose="02020603050405020304" pitchFamily="18" charset="0"/>
              </a:rPr>
              <a:t>naudojamui</a:t>
            </a:r>
            <a:r>
              <a:rPr lang="lt-LT" sz="2800" b="1" dirty="0">
                <a:solidFill>
                  <a:srgbClr val="FF0000"/>
                </a:solidFill>
                <a:highlight>
                  <a:srgbClr val="FFFF00"/>
                </a:highlight>
                <a:ea typeface="Calibri" panose="020F0502020204030204" pitchFamily="34" charset="0"/>
                <a:cs typeface="Times New Roman" panose="02020603050405020304" pitchFamily="18" charset="0"/>
              </a:rPr>
              <a:t> per mažiau nei 60 metų. Lietuvoje per 50 m.</a:t>
            </a:r>
            <a:endParaRPr lang="lt-LT" sz="2800" b="1" dirty="0">
              <a:solidFill>
                <a:srgbClr val="FF0000"/>
              </a:solidFill>
              <a:highlight>
                <a:srgbClr val="FFFF00"/>
              </a:highlight>
            </a:endParaRPr>
          </a:p>
        </p:txBody>
      </p:sp>
    </p:spTree>
    <p:extLst>
      <p:ext uri="{BB962C8B-B14F-4D97-AF65-F5344CB8AC3E}">
        <p14:creationId xmlns:p14="http://schemas.microsoft.com/office/powerpoint/2010/main" xmlns="" val="132504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0D446D68-9539-4871-BC72-A8593E311EF1}"/>
              </a:ext>
            </a:extLst>
          </p:cNvPr>
          <p:cNvSpPr>
            <a:spLocks noGrp="1"/>
          </p:cNvSpPr>
          <p:nvPr>
            <p:ph type="title"/>
          </p:nvPr>
        </p:nvSpPr>
        <p:spPr>
          <a:xfrm>
            <a:off x="838200" y="365125"/>
            <a:ext cx="10769600" cy="701675"/>
          </a:xfrm>
        </p:spPr>
        <p:txBody>
          <a:bodyPr>
            <a:normAutofit/>
          </a:bodyPr>
          <a:lstStyle/>
          <a:p>
            <a:r>
              <a:rPr lang="en-US" sz="3800" b="1" dirty="0" err="1">
                <a:solidFill>
                  <a:schemeClr val="accent5">
                    <a:lumMod val="75000"/>
                  </a:schemeClr>
                </a:solidFill>
              </a:rPr>
              <a:t>Biochar’o</a:t>
            </a:r>
            <a:r>
              <a:rPr lang="en-US" sz="3800" b="1" dirty="0">
                <a:solidFill>
                  <a:schemeClr val="accent5">
                    <a:lumMod val="75000"/>
                  </a:schemeClr>
                </a:solidFill>
              </a:rPr>
              <a:t> </a:t>
            </a:r>
            <a:r>
              <a:rPr lang="lt-LT" sz="3800" b="1" dirty="0">
                <a:solidFill>
                  <a:schemeClr val="accent5">
                    <a:lumMod val="75000"/>
                  </a:schemeClr>
                </a:solidFill>
              </a:rPr>
              <a:t>vertės didinimas panaudojant kompostavimą</a:t>
            </a:r>
            <a:endParaRPr lang="en-US" sz="3800" dirty="0"/>
          </a:p>
        </p:txBody>
      </p:sp>
      <p:sp>
        <p:nvSpPr>
          <p:cNvPr id="3" name="Turinio vietos rezervavimo ženklas 2">
            <a:extLst>
              <a:ext uri="{FF2B5EF4-FFF2-40B4-BE49-F238E27FC236}">
                <a16:creationId xmlns:a16="http://schemas.microsoft.com/office/drawing/2014/main" xmlns="" id="{D6D83752-A114-4861-B2F3-DDCC4A08F97D}"/>
              </a:ext>
            </a:extLst>
          </p:cNvPr>
          <p:cNvSpPr>
            <a:spLocks noGrp="1"/>
          </p:cNvSpPr>
          <p:nvPr>
            <p:ph idx="1"/>
          </p:nvPr>
        </p:nvSpPr>
        <p:spPr>
          <a:xfrm>
            <a:off x="2565399" y="1066800"/>
            <a:ext cx="9486899" cy="5791200"/>
          </a:xfrm>
        </p:spPr>
        <p:txBody>
          <a:bodyPr>
            <a:normAutofit/>
          </a:bodyPr>
          <a:lstStyle/>
          <a:p>
            <a:pPr marL="0" indent="0">
              <a:buNone/>
            </a:pPr>
            <a:r>
              <a:rPr lang="lt-LT" dirty="0"/>
              <a:t>Kompostas, ypač daug azoto turintis kompostas, gaminamas su mėšlu, linkęs greitai mineralizuotis (skilti), į atmosferą išskirdamas šiltnamio efektą sukeliančias dujas – </a:t>
            </a:r>
            <a:r>
              <a:rPr lang="lt-LT" b="1" dirty="0"/>
              <a:t>azoto oksidą, metaną ir anglies dioksidą, taip pat amoniaką. </a:t>
            </a:r>
          </a:p>
          <a:p>
            <a:pPr marL="0" indent="0">
              <a:buNone/>
            </a:pPr>
            <a:r>
              <a:rPr lang="lt-LT" dirty="0"/>
              <a:t>Didžioji dalis </a:t>
            </a:r>
            <a:r>
              <a:rPr lang="lt-LT" dirty="0" err="1"/>
              <a:t>Terra</a:t>
            </a:r>
            <a:r>
              <a:rPr lang="lt-LT" dirty="0"/>
              <a:t> </a:t>
            </a:r>
            <a:r>
              <a:rPr lang="lt-LT" dirty="0" err="1"/>
              <a:t>Preta</a:t>
            </a:r>
            <a:r>
              <a:rPr lang="lt-LT" dirty="0"/>
              <a:t> dirvožemio organinės anglies yra 10–20 mikronų dydžio, (pvz., žmogaus plaukai yra 70 mikronų storio.) </a:t>
            </a:r>
            <a:r>
              <a:rPr lang="lt-LT" b="1" dirty="0"/>
              <a:t>Tik mažos anglies dalelės formuoja dirvožemio agregatus. </a:t>
            </a:r>
            <a:r>
              <a:rPr lang="lt-LT" b="1" dirty="0" err="1"/>
              <a:t>Agregacija</a:t>
            </a:r>
            <a:r>
              <a:rPr lang="lt-LT" b="1" dirty="0"/>
              <a:t> žymiai padidina </a:t>
            </a:r>
            <a:r>
              <a:rPr lang="lt-LT" b="1" dirty="0" err="1"/>
              <a:t>bioanglies</a:t>
            </a:r>
            <a:r>
              <a:rPr lang="lt-LT" b="1" dirty="0"/>
              <a:t> komposto poveikį, pvz., sulaikant dirvoje maistines medžiagas ir vandenį.</a:t>
            </a:r>
          </a:p>
          <a:p>
            <a:pPr marL="0" indent="0">
              <a:buNone/>
            </a:pPr>
            <a:r>
              <a:rPr lang="lt-LT" dirty="0"/>
              <a:t>Keliama hipotezė, kad kirminai suvaidino pagrindinį vaidmenį formuojant </a:t>
            </a:r>
            <a:r>
              <a:rPr lang="lt-LT" dirty="0" err="1"/>
              <a:t>Terra</a:t>
            </a:r>
            <a:r>
              <a:rPr lang="lt-LT" dirty="0"/>
              <a:t> </a:t>
            </a:r>
            <a:r>
              <a:rPr lang="lt-LT" dirty="0" err="1"/>
              <a:t>Preta</a:t>
            </a:r>
            <a:r>
              <a:rPr lang="lt-LT" dirty="0"/>
              <a:t>: anglies dalelės buvo sutrinamos kartu su organinėmis medžiagomis, mineralais ir bakterijomis kirmino virškinamajame trakte ir tai lėmė dirvožemio tvarumą bei derlingumą.</a:t>
            </a:r>
            <a:endParaRPr lang="en-US" dirty="0"/>
          </a:p>
        </p:txBody>
      </p:sp>
      <p:pic>
        <p:nvPicPr>
          <p:cNvPr id="4" name="Picture 1" descr="Biochar vermikompostavimas">
            <a:extLst>
              <a:ext uri="{FF2B5EF4-FFF2-40B4-BE49-F238E27FC236}">
                <a16:creationId xmlns:a16="http://schemas.microsoft.com/office/drawing/2014/main" xmlns="" id="{091BE4E2-FACF-4F56-B78F-8BCC8DE5CD26}"/>
              </a:ext>
            </a:extLst>
          </p:cNvPr>
          <p:cNvPicPr/>
          <p:nvPr/>
        </p:nvPicPr>
        <p:blipFill rotWithShape="1">
          <a:blip r:embed="rId2" cstate="print">
            <a:extLst>
              <a:ext uri="{28A0092B-C50C-407E-A947-70E740481C1C}">
                <a14:useLocalDpi xmlns:a14="http://schemas.microsoft.com/office/drawing/2010/main" xmlns="" val="0"/>
              </a:ext>
            </a:extLst>
          </a:blip>
          <a:srcRect l="33370" b="16542"/>
          <a:stretch/>
        </p:blipFill>
        <p:spPr bwMode="auto">
          <a:xfrm>
            <a:off x="139701" y="2870200"/>
            <a:ext cx="2260600" cy="1775301"/>
          </a:xfrm>
          <a:prstGeom prst="rect">
            <a:avLst/>
          </a:prstGeom>
          <a:noFill/>
          <a:ln>
            <a:noFill/>
          </a:ln>
        </p:spPr>
      </p:pic>
    </p:spTree>
    <p:extLst>
      <p:ext uri="{BB962C8B-B14F-4D97-AF65-F5344CB8AC3E}">
        <p14:creationId xmlns:p14="http://schemas.microsoft.com/office/powerpoint/2010/main" xmlns="" val="4245721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A0EF8BF5-6181-4443-946D-5AA4D9083B2A}"/>
              </a:ext>
            </a:extLst>
          </p:cNvPr>
          <p:cNvSpPr>
            <a:spLocks noGrp="1"/>
          </p:cNvSpPr>
          <p:nvPr>
            <p:ph type="title"/>
          </p:nvPr>
        </p:nvSpPr>
        <p:spPr>
          <a:xfrm>
            <a:off x="838200" y="169863"/>
            <a:ext cx="10515600" cy="769937"/>
          </a:xfrm>
        </p:spPr>
        <p:txBody>
          <a:bodyPr>
            <a:normAutofit/>
          </a:bodyPr>
          <a:lstStyle/>
          <a:p>
            <a:pPr algn="ctr"/>
            <a:r>
              <a:rPr lang="lt-LT" sz="3800" b="1" dirty="0">
                <a:solidFill>
                  <a:schemeClr val="accent5">
                    <a:lumMod val="75000"/>
                  </a:schemeClr>
                </a:solidFill>
              </a:rPr>
              <a:t>Komposto ir </a:t>
            </a:r>
            <a:r>
              <a:rPr lang="lt-LT" sz="3800" b="1" dirty="0" err="1">
                <a:solidFill>
                  <a:schemeClr val="accent5">
                    <a:lumMod val="75000"/>
                  </a:schemeClr>
                </a:solidFill>
              </a:rPr>
              <a:t>biochar‘o</a:t>
            </a:r>
            <a:r>
              <a:rPr lang="lt-LT" sz="3800" b="1" dirty="0">
                <a:solidFill>
                  <a:schemeClr val="accent5">
                    <a:lumMod val="75000"/>
                  </a:schemeClr>
                </a:solidFill>
              </a:rPr>
              <a:t> sąveika</a:t>
            </a:r>
            <a:endParaRPr lang="en-US" sz="3800" b="1" dirty="0">
              <a:solidFill>
                <a:schemeClr val="accent5">
                  <a:lumMod val="75000"/>
                </a:schemeClr>
              </a:solidFill>
            </a:endParaRPr>
          </a:p>
        </p:txBody>
      </p:sp>
      <p:sp>
        <p:nvSpPr>
          <p:cNvPr id="3" name="Turinio vietos rezervavimo ženklas 2">
            <a:extLst>
              <a:ext uri="{FF2B5EF4-FFF2-40B4-BE49-F238E27FC236}">
                <a16:creationId xmlns:a16="http://schemas.microsoft.com/office/drawing/2014/main" xmlns="" id="{440B7E03-F14C-4638-A217-DFF75E8BF319}"/>
              </a:ext>
            </a:extLst>
          </p:cNvPr>
          <p:cNvSpPr>
            <a:spLocks noGrp="1"/>
          </p:cNvSpPr>
          <p:nvPr>
            <p:ph idx="1"/>
          </p:nvPr>
        </p:nvSpPr>
        <p:spPr>
          <a:xfrm>
            <a:off x="2003141" y="939800"/>
            <a:ext cx="10169469" cy="5918200"/>
          </a:xfrm>
        </p:spPr>
        <p:txBody>
          <a:bodyPr>
            <a:normAutofit fontScale="32500" lnSpcReduction="20000"/>
          </a:bodyPr>
          <a:lstStyle/>
          <a:p>
            <a:pPr marL="0" indent="0">
              <a:buNone/>
            </a:pPr>
            <a:r>
              <a:rPr lang="lt-LT" sz="7400" b="1" dirty="0"/>
              <a:t>CO</a:t>
            </a:r>
            <a:r>
              <a:rPr lang="lt-LT" sz="6200" b="1" dirty="0"/>
              <a:t>2</a:t>
            </a:r>
            <a:r>
              <a:rPr lang="lt-LT" sz="7400" b="1" dirty="0"/>
              <a:t> išmetimas komposto gamybos metu sukelia didelius bendrus anglies nuostolius (apie 35 – 55 proc.), palyginti su pradiniu organinių žaliavų kiekiu. Komposto C sekvestracijos procesą galima tobulinti įterpiant </a:t>
            </a:r>
            <a:r>
              <a:rPr lang="lt-LT" sz="7400" b="1" dirty="0" err="1"/>
              <a:t>biochar‘ą</a:t>
            </a:r>
            <a:r>
              <a:rPr lang="lt-LT" sz="7400" b="1" dirty="0"/>
              <a:t>. </a:t>
            </a:r>
          </a:p>
          <a:p>
            <a:pPr marL="0" indent="0">
              <a:buNone/>
            </a:pPr>
            <a:r>
              <a:rPr lang="lt-LT" sz="7400" b="1" dirty="0" err="1"/>
              <a:t>Biochar‘as</a:t>
            </a:r>
            <a:r>
              <a:rPr lang="lt-LT" sz="7400" b="1" dirty="0"/>
              <a:t> yra sudėtinga matrica, kurią skaido tik dirvožemio fauna ir dirvožemio grybai, todėl </a:t>
            </a:r>
            <a:r>
              <a:rPr lang="lt-LT" sz="7400" b="1" dirty="0" err="1"/>
              <a:t>bioanglies</a:t>
            </a:r>
            <a:r>
              <a:rPr lang="lt-LT" sz="7400" b="1" dirty="0"/>
              <a:t> įterpimas į kompostą užtikrina pastarųjų gausą ir komposte, ir dirvožemyje (Birk ir kt., 2009).</a:t>
            </a:r>
          </a:p>
          <a:p>
            <a:pPr marL="0" indent="0">
              <a:buNone/>
            </a:pPr>
            <a:r>
              <a:rPr lang="lt-LT" sz="7400" b="1" dirty="0" err="1"/>
              <a:t>Biochar‘o</a:t>
            </a:r>
            <a:r>
              <a:rPr lang="lt-LT" sz="7400" b="1" dirty="0"/>
              <a:t> ir šviežios organinės medžiagos bendras kompostavimas turi daug privalumų, palyginti su atskiru </a:t>
            </a:r>
            <a:r>
              <a:rPr lang="lt-LT" sz="7400" b="1" dirty="0" err="1"/>
              <a:t>bioanglies</a:t>
            </a:r>
            <a:r>
              <a:rPr lang="lt-LT" sz="7400" b="1" dirty="0"/>
              <a:t> ar komposto įterpimu į dirvožemį, nes galima:</a:t>
            </a:r>
            <a:r>
              <a:rPr lang="lt-LT" sz="7400" dirty="0"/>
              <a:t> </a:t>
            </a:r>
          </a:p>
          <a:p>
            <a:pPr>
              <a:buFont typeface="Wingdings" panose="05000000000000000000" pitchFamily="2" charset="2"/>
              <a:buChar char="Ø"/>
            </a:pPr>
            <a:r>
              <a:rPr lang="lt-LT" sz="7400" b="1" dirty="0"/>
              <a:t>pasiekti didesnį maistinių medžiagų naudojimo efektyvumą;</a:t>
            </a:r>
          </a:p>
          <a:p>
            <a:pPr>
              <a:buFont typeface="Wingdings" panose="05000000000000000000" pitchFamily="2" charset="2"/>
              <a:buChar char="Ø"/>
            </a:pPr>
            <a:r>
              <a:rPr lang="lt-LT" sz="7400" b="1" dirty="0"/>
              <a:t>sustiprinti biologinį </a:t>
            </a:r>
            <a:r>
              <a:rPr lang="lt-LT" sz="7400" b="1" dirty="0" err="1"/>
              <a:t>bioanglies</a:t>
            </a:r>
            <a:r>
              <a:rPr lang="lt-LT" sz="7400" b="1" dirty="0"/>
              <a:t> aktyvavimą ir geriau valdyti medžiagų srautą;</a:t>
            </a:r>
          </a:p>
          <a:p>
            <a:pPr>
              <a:buFont typeface="Wingdings" panose="05000000000000000000" pitchFamily="2" charset="2"/>
              <a:buChar char="Ø"/>
            </a:pPr>
            <a:r>
              <a:rPr lang="lt-LT" sz="7400" b="1" dirty="0"/>
              <a:t>pasiekti didesnį ir ilgalaikį C sekvestracijos potencialą, palyginti su atskiru komposto ir </a:t>
            </a:r>
            <a:r>
              <a:rPr lang="lt-LT" sz="7400" b="1" dirty="0" err="1"/>
              <a:t>biochar‘o</a:t>
            </a:r>
            <a:r>
              <a:rPr lang="lt-LT" sz="7400" b="1" dirty="0"/>
              <a:t> panaudojimu;</a:t>
            </a:r>
          </a:p>
          <a:p>
            <a:pPr>
              <a:buFont typeface="Wingdings" panose="05000000000000000000" pitchFamily="2" charset="2"/>
              <a:buChar char="Ø"/>
            </a:pPr>
            <a:r>
              <a:rPr lang="lt-LT" sz="7400" b="1" dirty="0"/>
              <a:t>suteikti mikrobams buveines ir taip sustiprinti mikrobų aktyvumą;</a:t>
            </a:r>
          </a:p>
          <a:p>
            <a:pPr>
              <a:buFont typeface="Wingdings" panose="05000000000000000000" pitchFamily="2" charset="2"/>
              <a:buChar char="Ø"/>
            </a:pPr>
            <a:r>
              <a:rPr lang="lt-LT" sz="7400" b="1" dirty="0"/>
              <a:t>padidinti kompostuojant drėgmę ir taip teigiamai paveikti kompostavimo procesą.</a:t>
            </a:r>
            <a:endParaRPr lang="en-US" sz="7400" b="1" dirty="0"/>
          </a:p>
          <a:p>
            <a:pPr marL="0" indent="0">
              <a:buNone/>
            </a:pPr>
            <a:r>
              <a:rPr lang="lt-LT" dirty="0"/>
              <a:t> </a:t>
            </a:r>
            <a:endParaRPr lang="en-US" dirty="0"/>
          </a:p>
          <a:p>
            <a:pPr marL="0" indent="0">
              <a:buNone/>
            </a:pPr>
            <a:r>
              <a:rPr lang="lt-LT" dirty="0"/>
              <a:t> </a:t>
            </a:r>
            <a:endParaRPr lang="en-US" dirty="0"/>
          </a:p>
        </p:txBody>
      </p:sp>
      <p:pic>
        <p:nvPicPr>
          <p:cNvPr id="4098" name="Picture 2" descr="MICRON-SCALE PORE STRUCTURE OF BIOCHARS DERIVED FROM PYROLYSIS AND  HYDROTHERMAL CARBONIZATION PROCESSES">
            <a:extLst>
              <a:ext uri="{FF2B5EF4-FFF2-40B4-BE49-F238E27FC236}">
                <a16:creationId xmlns:a16="http://schemas.microsoft.com/office/drawing/2014/main" xmlns="" id="{2119DE61-FB2F-4555-B75E-67B83985502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628736">
            <a:off x="-557496" y="2489200"/>
            <a:ext cx="3000375" cy="15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Organic Biochar - Organic Biochar Carbon Fertilizer Manufacturer from Tumkur">
            <a:extLst>
              <a:ext uri="{FF2B5EF4-FFF2-40B4-BE49-F238E27FC236}">
                <a16:creationId xmlns:a16="http://schemas.microsoft.com/office/drawing/2014/main" xmlns="" id="{F1BE1A39-7C54-4044-A8B1-2A3158C4EAD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389" y="5108575"/>
            <a:ext cx="1983753" cy="1485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7846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xmlns="" id="{6F0185FF-F740-4293-8635-D80DF5430862}"/>
              </a:ext>
            </a:extLst>
          </p:cNvPr>
          <p:cNvPicPr/>
          <p:nvPr/>
        </p:nvPicPr>
        <p:blipFill rotWithShape="1">
          <a:blip r:embed="rId2" cstate="print"/>
          <a:srcRect l="41947" t="37355" r="19761" b="26069"/>
          <a:stretch/>
        </p:blipFill>
        <p:spPr bwMode="auto">
          <a:xfrm>
            <a:off x="0" y="246847"/>
            <a:ext cx="7505700" cy="5994973"/>
          </a:xfrm>
          <a:prstGeom prst="rect">
            <a:avLst/>
          </a:prstGeom>
          <a:ln>
            <a:noFill/>
          </a:ln>
          <a:extLst>
            <a:ext uri="{53640926-AAD7-44D8-BBD7-CCE9431645EC}">
              <a14:shadowObscured xmlns:a14="http://schemas.microsoft.com/office/drawing/2010/main" xmlns=""/>
            </a:ext>
          </a:extLst>
        </p:spPr>
      </p:pic>
      <p:sp>
        <p:nvSpPr>
          <p:cNvPr id="3" name="Stačiakampis 2">
            <a:extLst>
              <a:ext uri="{FF2B5EF4-FFF2-40B4-BE49-F238E27FC236}">
                <a16:creationId xmlns:a16="http://schemas.microsoft.com/office/drawing/2014/main" xmlns="" id="{7941B0D6-8ABF-4FA3-AF37-6F03F65D1B24}"/>
              </a:ext>
            </a:extLst>
          </p:cNvPr>
          <p:cNvSpPr/>
          <p:nvPr/>
        </p:nvSpPr>
        <p:spPr>
          <a:xfrm>
            <a:off x="749300" y="6134099"/>
            <a:ext cx="9082021" cy="584775"/>
          </a:xfrm>
          <a:prstGeom prst="rect">
            <a:avLst/>
          </a:prstGeom>
        </p:spPr>
        <p:txBody>
          <a:bodyPr wrap="square">
            <a:spAutoFit/>
          </a:bodyPr>
          <a:lstStyle/>
          <a:p>
            <a:r>
              <a:rPr lang="lt-LT" sz="3200" b="1" dirty="0">
                <a:latin typeface="Calibri" panose="020F0502020204030204" pitchFamily="34" charset="0"/>
                <a:ea typeface="Calibri" panose="020F0502020204030204" pitchFamily="34" charset="0"/>
                <a:cs typeface="Times New Roman" panose="02020603050405020304" pitchFamily="18" charset="0"/>
              </a:rPr>
              <a:t>Kompostavimo etapai, priklausomai nuo laiko</a:t>
            </a:r>
            <a:endParaRPr lang="en-US" sz="3200" b="1" dirty="0"/>
          </a:p>
        </p:txBody>
      </p:sp>
      <p:sp>
        <p:nvSpPr>
          <p:cNvPr id="4" name="Stačiakampis 3">
            <a:extLst>
              <a:ext uri="{FF2B5EF4-FFF2-40B4-BE49-F238E27FC236}">
                <a16:creationId xmlns:a16="http://schemas.microsoft.com/office/drawing/2014/main" xmlns="" id="{469EEB30-D4C6-46DB-8204-D2401FA39144}"/>
              </a:ext>
            </a:extLst>
          </p:cNvPr>
          <p:cNvSpPr/>
          <p:nvPr/>
        </p:nvSpPr>
        <p:spPr>
          <a:xfrm>
            <a:off x="7672320" y="305434"/>
            <a:ext cx="4519679" cy="5139869"/>
          </a:xfrm>
          <a:prstGeom prst="rect">
            <a:avLst/>
          </a:prstGeom>
        </p:spPr>
        <p:txBody>
          <a:bodyPr wrap="square">
            <a:spAutoFit/>
          </a:bodyPr>
          <a:lstStyle/>
          <a:p>
            <a:r>
              <a:rPr lang="lt-LT" sz="2800" b="1" dirty="0">
                <a:highlight>
                  <a:srgbClr val="FFFF00"/>
                </a:highlight>
                <a:ea typeface="Calibri" panose="020F0502020204030204" pitchFamily="34" charset="0"/>
                <a:cs typeface="Times New Roman" panose="02020603050405020304" pitchFamily="18" charset="0"/>
              </a:rPr>
              <a:t>Subrendę kompostai padidina SOM daug geriau nei švieži ir nesubrendę kompostai dėl aukštesnio ir stabilaus C lygio. </a:t>
            </a:r>
          </a:p>
          <a:p>
            <a:endParaRPr lang="lt-LT" sz="2800" b="1" dirty="0">
              <a:highlight>
                <a:srgbClr val="FFFF00"/>
              </a:highlight>
              <a:ea typeface="Calibri" panose="020F0502020204030204" pitchFamily="34" charset="0"/>
              <a:cs typeface="Times New Roman" panose="02020603050405020304" pitchFamily="18" charset="0"/>
            </a:endParaRPr>
          </a:p>
          <a:p>
            <a:r>
              <a:rPr lang="lt-LT" sz="2800" b="1" dirty="0" err="1">
                <a:highlight>
                  <a:srgbClr val="FFFF00"/>
                </a:highlight>
              </a:rPr>
              <a:t>Biochar‘as</a:t>
            </a:r>
            <a:r>
              <a:rPr lang="lt-LT" sz="2800" b="1" dirty="0">
                <a:highlight>
                  <a:srgbClr val="FFFF00"/>
                </a:highlight>
              </a:rPr>
              <a:t> skatina naudingų mikroorganizmų, tokių kaip azotą fiksuojančių bakterijų, dauginimąsi. </a:t>
            </a:r>
          </a:p>
          <a:p>
            <a:r>
              <a:rPr lang="lt-LT" sz="2400" b="1" i="1" dirty="0">
                <a:highlight>
                  <a:srgbClr val="FFFF00"/>
                </a:highlight>
              </a:rPr>
              <a:t>(</a:t>
            </a:r>
            <a:r>
              <a:rPr lang="lt-LT" sz="2400" b="1" i="1" dirty="0" err="1">
                <a:highlight>
                  <a:srgbClr val="FFFF00"/>
                </a:highlight>
              </a:rPr>
              <a:t>Tryon</a:t>
            </a:r>
            <a:r>
              <a:rPr lang="lt-LT" sz="2400" b="1" i="1" dirty="0">
                <a:highlight>
                  <a:srgbClr val="FFFF00"/>
                </a:highlight>
              </a:rPr>
              <a:t>, 1948; </a:t>
            </a:r>
            <a:r>
              <a:rPr lang="lt-LT" sz="2400" b="1" i="1" dirty="0" err="1">
                <a:highlight>
                  <a:srgbClr val="FFFF00"/>
                </a:highlight>
              </a:rPr>
              <a:t>Ogawa</a:t>
            </a:r>
            <a:r>
              <a:rPr lang="lt-LT" sz="2400" b="1" i="1" dirty="0">
                <a:highlight>
                  <a:srgbClr val="FFFF00"/>
                </a:highlight>
              </a:rPr>
              <a:t>, 1994; </a:t>
            </a:r>
            <a:r>
              <a:rPr lang="lt-LT" sz="2400" b="1" i="1" dirty="0" err="1">
                <a:highlight>
                  <a:srgbClr val="FFFF00"/>
                </a:highlight>
              </a:rPr>
              <a:t>Nishio</a:t>
            </a:r>
            <a:r>
              <a:rPr lang="lt-LT" sz="2400" b="1" i="1" dirty="0">
                <a:highlight>
                  <a:srgbClr val="FFFF00"/>
                </a:highlight>
              </a:rPr>
              <a:t>, 1996; </a:t>
            </a:r>
            <a:r>
              <a:rPr lang="lt-LT" sz="2400" b="1" i="1" dirty="0" err="1">
                <a:highlight>
                  <a:srgbClr val="FFFF00"/>
                </a:highlight>
              </a:rPr>
              <a:t>Rondon</a:t>
            </a:r>
            <a:r>
              <a:rPr lang="lt-LT" sz="2400" b="1" i="1" dirty="0">
                <a:highlight>
                  <a:srgbClr val="FFFF00"/>
                </a:highlight>
              </a:rPr>
              <a:t> ir kt., 2007).</a:t>
            </a:r>
            <a:r>
              <a:rPr lang="lt-LT" sz="2400" i="1" dirty="0">
                <a:highlight>
                  <a:srgbClr val="FFFF00"/>
                </a:highlight>
              </a:rPr>
              <a:t> </a:t>
            </a:r>
            <a:endParaRPr lang="en-US" sz="2400" i="1" dirty="0"/>
          </a:p>
        </p:txBody>
      </p:sp>
      <p:sp>
        <p:nvSpPr>
          <p:cNvPr id="5" name="Stačiakampis 4">
            <a:extLst>
              <a:ext uri="{FF2B5EF4-FFF2-40B4-BE49-F238E27FC236}">
                <a16:creationId xmlns:a16="http://schemas.microsoft.com/office/drawing/2014/main" xmlns="" id="{B00F1FA3-0372-4B4A-A64C-DB8C70654847}"/>
              </a:ext>
            </a:extLst>
          </p:cNvPr>
          <p:cNvSpPr/>
          <p:nvPr/>
        </p:nvSpPr>
        <p:spPr>
          <a:xfrm>
            <a:off x="3276600" y="74601"/>
            <a:ext cx="1841500" cy="461665"/>
          </a:xfrm>
          <a:prstGeom prst="rect">
            <a:avLst/>
          </a:prstGeom>
        </p:spPr>
        <p:txBody>
          <a:bodyPr wrap="square">
            <a:spAutoFit/>
          </a:bodyPr>
          <a:lstStyle/>
          <a:p>
            <a:r>
              <a:rPr lang="lt-LT" sz="2400" b="1" dirty="0">
                <a:solidFill>
                  <a:srgbClr val="FF0000"/>
                </a:solidFill>
                <a:highlight>
                  <a:srgbClr val="FFFF00"/>
                </a:highlight>
                <a:ea typeface="Calibri" panose="020F0502020204030204" pitchFamily="34" charset="0"/>
                <a:cs typeface="Times New Roman" panose="02020603050405020304" pitchFamily="18" charset="0"/>
              </a:rPr>
              <a:t>C/N santykis</a:t>
            </a:r>
            <a:endParaRPr lang="en-US" sz="2400" dirty="0">
              <a:solidFill>
                <a:srgbClr val="FF0000"/>
              </a:solidFill>
            </a:endParaRPr>
          </a:p>
        </p:txBody>
      </p:sp>
    </p:spTree>
    <p:extLst>
      <p:ext uri="{BB962C8B-B14F-4D97-AF65-F5344CB8AC3E}">
        <p14:creationId xmlns:p14="http://schemas.microsoft.com/office/powerpoint/2010/main" xmlns="" val="726359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DD9D67A-A82A-40B3-97A1-B000E3415A41}"/>
              </a:ext>
            </a:extLst>
          </p:cNvPr>
          <p:cNvSpPr>
            <a:spLocks noGrp="1"/>
          </p:cNvSpPr>
          <p:nvPr>
            <p:ph type="title"/>
          </p:nvPr>
        </p:nvSpPr>
        <p:spPr>
          <a:xfrm>
            <a:off x="838200" y="147638"/>
            <a:ext cx="10515600" cy="587375"/>
          </a:xfrm>
        </p:spPr>
        <p:txBody>
          <a:bodyPr>
            <a:normAutofit fontScale="90000"/>
          </a:bodyPr>
          <a:lstStyle/>
          <a:p>
            <a:pPr algn="ctr"/>
            <a:r>
              <a:rPr lang="en-US" sz="3800" b="1" dirty="0" err="1">
                <a:solidFill>
                  <a:schemeClr val="accent5">
                    <a:lumMod val="75000"/>
                  </a:schemeClr>
                </a:solidFill>
              </a:rPr>
              <a:t>Bioch</a:t>
            </a:r>
            <a:r>
              <a:rPr lang="lt-LT" sz="3800" b="1" dirty="0">
                <a:solidFill>
                  <a:schemeClr val="accent5">
                    <a:lumMod val="75000"/>
                  </a:schemeClr>
                </a:solidFill>
              </a:rPr>
              <a:t>ar</a:t>
            </a:r>
            <a:r>
              <a:rPr lang="en-US" sz="3800" b="1" dirty="0">
                <a:solidFill>
                  <a:schemeClr val="accent5">
                    <a:lumMod val="75000"/>
                  </a:schemeClr>
                </a:solidFill>
              </a:rPr>
              <a:t>’o </a:t>
            </a:r>
            <a:r>
              <a:rPr lang="en-US" sz="3800" b="1" dirty="0" err="1">
                <a:solidFill>
                  <a:schemeClr val="accent5">
                    <a:lumMod val="75000"/>
                  </a:schemeClr>
                </a:solidFill>
              </a:rPr>
              <a:t>poveikis</a:t>
            </a:r>
            <a:r>
              <a:rPr lang="en-US" sz="3800" b="1" dirty="0">
                <a:solidFill>
                  <a:schemeClr val="accent5">
                    <a:lumMod val="75000"/>
                  </a:schemeClr>
                </a:solidFill>
              </a:rPr>
              <a:t> </a:t>
            </a:r>
            <a:r>
              <a:rPr lang="en-US" sz="3800" b="1" dirty="0" err="1">
                <a:solidFill>
                  <a:schemeClr val="accent5">
                    <a:lumMod val="75000"/>
                  </a:schemeClr>
                </a:solidFill>
              </a:rPr>
              <a:t>augalams</a:t>
            </a:r>
            <a:r>
              <a:rPr lang="en-US" sz="3800" b="1" dirty="0">
                <a:solidFill>
                  <a:schemeClr val="accent5">
                    <a:lumMod val="75000"/>
                  </a:schemeClr>
                </a:solidFill>
              </a:rPr>
              <a:t> </a:t>
            </a:r>
          </a:p>
        </p:txBody>
      </p:sp>
      <p:pic>
        <p:nvPicPr>
          <p:cNvPr id="4" name="Picture 9" descr="Biochar plius NPK, palyginti su nepakeistu dirvožemiu">
            <a:extLst>
              <a:ext uri="{FF2B5EF4-FFF2-40B4-BE49-F238E27FC236}">
                <a16:creationId xmlns:a16="http://schemas.microsoft.com/office/drawing/2014/main" xmlns="" id="{9ED2E71D-8C11-4854-84D8-5FBC4E84E317}"/>
              </a:ext>
            </a:extLst>
          </p:cNvPr>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5100" y="965200"/>
            <a:ext cx="5575300" cy="4810126"/>
          </a:xfrm>
          <a:prstGeom prst="rect">
            <a:avLst/>
          </a:prstGeom>
          <a:noFill/>
          <a:ln>
            <a:noFill/>
          </a:ln>
        </p:spPr>
      </p:pic>
      <p:pic>
        <p:nvPicPr>
          <p:cNvPr id="5" name="Picture 8" descr="Biochar su NPK lyginant su vien NPK">
            <a:extLst>
              <a:ext uri="{FF2B5EF4-FFF2-40B4-BE49-F238E27FC236}">
                <a16:creationId xmlns:a16="http://schemas.microsoft.com/office/drawing/2014/main" xmlns="" id="{23DC91A0-ED25-4457-87EC-C53A15160D8F}"/>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05500" y="965200"/>
            <a:ext cx="6121400" cy="4810126"/>
          </a:xfrm>
          <a:prstGeom prst="rect">
            <a:avLst/>
          </a:prstGeom>
          <a:noFill/>
          <a:ln>
            <a:noFill/>
          </a:ln>
        </p:spPr>
      </p:pic>
      <p:sp>
        <p:nvSpPr>
          <p:cNvPr id="6" name="Stačiakampis 5">
            <a:extLst>
              <a:ext uri="{FF2B5EF4-FFF2-40B4-BE49-F238E27FC236}">
                <a16:creationId xmlns:a16="http://schemas.microsoft.com/office/drawing/2014/main" xmlns="" id="{18F4ABB2-443D-4A2F-8A53-E00FD6401DD9}"/>
              </a:ext>
            </a:extLst>
          </p:cNvPr>
          <p:cNvSpPr/>
          <p:nvPr/>
        </p:nvSpPr>
        <p:spPr>
          <a:xfrm>
            <a:off x="190500" y="5927726"/>
            <a:ext cx="5499100" cy="830997"/>
          </a:xfrm>
          <a:prstGeom prst="rect">
            <a:avLst/>
          </a:prstGeom>
        </p:spPr>
        <p:txBody>
          <a:bodyPr wrap="square">
            <a:spAutoFit/>
          </a:bodyPr>
          <a:lstStyle/>
          <a:p>
            <a:pPr indent="540385" algn="just">
              <a:spcAft>
                <a:spcPts val="0"/>
              </a:spcAft>
            </a:pPr>
            <a:r>
              <a:rPr lang="lt-LT" sz="2400" b="1" dirty="0" err="1">
                <a:latin typeface="Times New Roman" panose="02020603050405020304" pitchFamily="18" charset="0"/>
                <a:ea typeface="Times New Roman" panose="02020603050405020304" pitchFamily="18" charset="0"/>
                <a:cs typeface="Arial" panose="020B0604020202020204" pitchFamily="34" charset="0"/>
              </a:rPr>
              <a:t>Biochar</a:t>
            </a:r>
            <a:r>
              <a:rPr lang="en-US" sz="2400" b="1" dirty="0">
                <a:latin typeface="Times New Roman" panose="02020603050405020304" pitchFamily="18" charset="0"/>
                <a:ea typeface="Times New Roman" panose="02020603050405020304" pitchFamily="18" charset="0"/>
                <a:cs typeface="Arial" panose="020B0604020202020204" pitchFamily="34" charset="0"/>
              </a:rPr>
              <a:t>’as + </a:t>
            </a:r>
            <a:r>
              <a:rPr lang="lt-LT" sz="2400" b="1" dirty="0">
                <a:latin typeface="Times New Roman" panose="02020603050405020304" pitchFamily="18" charset="0"/>
                <a:ea typeface="Times New Roman" panose="02020603050405020304" pitchFamily="18" charset="0"/>
                <a:cs typeface="Arial" panose="020B0604020202020204" pitchFamily="34" charset="0"/>
              </a:rPr>
              <a:t>NPK trąšos, palyginti su nepakeistu dirvožemiu.</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Stačiakampis 6">
            <a:extLst>
              <a:ext uri="{FF2B5EF4-FFF2-40B4-BE49-F238E27FC236}">
                <a16:creationId xmlns:a16="http://schemas.microsoft.com/office/drawing/2014/main" xmlns="" id="{1E590F48-46F3-4F8E-9F5F-BA2BBC79F75B}"/>
              </a:ext>
            </a:extLst>
          </p:cNvPr>
          <p:cNvSpPr/>
          <p:nvPr/>
        </p:nvSpPr>
        <p:spPr>
          <a:xfrm>
            <a:off x="5892800" y="5927725"/>
            <a:ext cx="6121400" cy="830997"/>
          </a:xfrm>
          <a:prstGeom prst="rect">
            <a:avLst/>
          </a:prstGeom>
        </p:spPr>
        <p:txBody>
          <a:bodyPr wrap="square">
            <a:spAutoFit/>
          </a:bodyPr>
          <a:lstStyle/>
          <a:p>
            <a:pPr indent="540385" algn="just"/>
            <a:r>
              <a:rPr lang="lt-LT" sz="2400" b="1" dirty="0" err="1">
                <a:latin typeface="Times New Roman" panose="02020603050405020304" pitchFamily="18" charset="0"/>
                <a:cs typeface="Arial" panose="020B0604020202020204" pitchFamily="34" charset="0"/>
              </a:rPr>
              <a:t>Biochar</a:t>
            </a:r>
            <a:r>
              <a:rPr lang="en-US" sz="2400" b="1" dirty="0">
                <a:latin typeface="Times New Roman" panose="02020603050405020304" pitchFamily="18" charset="0"/>
                <a:cs typeface="Arial" panose="020B0604020202020204" pitchFamily="34" charset="0"/>
              </a:rPr>
              <a:t>’as</a:t>
            </a:r>
            <a:r>
              <a:rPr lang="lt-LT" sz="2400" b="1" dirty="0">
                <a:latin typeface="Times New Roman" panose="02020603050405020304" pitchFamily="18" charset="0"/>
                <a:cs typeface="Arial" panose="020B0604020202020204" pitchFamily="34" charset="0"/>
              </a:rPr>
              <a:t> su NPK trąšomis lyginant vien </a:t>
            </a:r>
            <a:r>
              <a:rPr lang="en-US" sz="2400" b="1" dirty="0" err="1">
                <a:latin typeface="Times New Roman" panose="02020603050405020304" pitchFamily="18" charset="0"/>
                <a:cs typeface="Arial" panose="020B0604020202020204" pitchFamily="34" charset="0"/>
              </a:rPr>
              <a:t>su</a:t>
            </a:r>
            <a:r>
              <a:rPr lang="en-US" sz="2400" b="1" dirty="0">
                <a:latin typeface="Times New Roman" panose="02020603050405020304" pitchFamily="18" charset="0"/>
                <a:cs typeface="Arial" panose="020B0604020202020204" pitchFamily="34" charset="0"/>
              </a:rPr>
              <a:t> </a:t>
            </a:r>
            <a:r>
              <a:rPr lang="lt-LT" sz="2400" b="1" dirty="0">
                <a:latin typeface="Times New Roman" panose="02020603050405020304" pitchFamily="18" charset="0"/>
                <a:cs typeface="Arial" panose="020B0604020202020204" pitchFamily="34" charset="0"/>
              </a:rPr>
              <a:t>NPK trąšomis</a:t>
            </a:r>
            <a:r>
              <a:rPr lang="lt-LT" dirty="0"/>
              <a:t>.</a:t>
            </a:r>
            <a:endParaRPr lang="en-US" dirty="0"/>
          </a:p>
        </p:txBody>
      </p:sp>
    </p:spTree>
    <p:extLst>
      <p:ext uri="{BB962C8B-B14F-4D97-AF65-F5344CB8AC3E}">
        <p14:creationId xmlns:p14="http://schemas.microsoft.com/office/powerpoint/2010/main" xmlns="" val="3017995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B73B166A-4BE9-490C-907A-F62C2CFE45B0}"/>
              </a:ext>
            </a:extLst>
          </p:cNvPr>
          <p:cNvSpPr>
            <a:spLocks noGrp="1"/>
          </p:cNvSpPr>
          <p:nvPr>
            <p:ph type="title"/>
          </p:nvPr>
        </p:nvSpPr>
        <p:spPr>
          <a:xfrm>
            <a:off x="685800" y="365124"/>
            <a:ext cx="10515600" cy="823913"/>
          </a:xfrm>
        </p:spPr>
        <p:txBody>
          <a:bodyPr/>
          <a:lstStyle/>
          <a:p>
            <a:pPr algn="ctr"/>
            <a:r>
              <a:rPr lang="en-US" b="1" dirty="0" err="1">
                <a:solidFill>
                  <a:schemeClr val="accent5">
                    <a:lumMod val="75000"/>
                  </a:schemeClr>
                </a:solidFill>
              </a:rPr>
              <a:t>Bioch</a:t>
            </a:r>
            <a:r>
              <a:rPr lang="lt-LT" b="1" dirty="0">
                <a:solidFill>
                  <a:schemeClr val="accent5">
                    <a:lumMod val="75000"/>
                  </a:schemeClr>
                </a:solidFill>
              </a:rPr>
              <a:t>ar</a:t>
            </a:r>
            <a:r>
              <a:rPr lang="en-US" b="1" dirty="0">
                <a:solidFill>
                  <a:schemeClr val="accent5">
                    <a:lumMod val="75000"/>
                  </a:schemeClr>
                </a:solidFill>
              </a:rPr>
              <a:t>’o </a:t>
            </a:r>
            <a:r>
              <a:rPr lang="en-US" b="1" dirty="0" err="1">
                <a:solidFill>
                  <a:schemeClr val="accent5">
                    <a:lumMod val="75000"/>
                  </a:schemeClr>
                </a:solidFill>
              </a:rPr>
              <a:t>poveikis</a:t>
            </a:r>
            <a:r>
              <a:rPr lang="en-US" b="1" dirty="0">
                <a:solidFill>
                  <a:schemeClr val="accent5">
                    <a:lumMod val="75000"/>
                  </a:schemeClr>
                </a:solidFill>
              </a:rPr>
              <a:t> </a:t>
            </a:r>
            <a:r>
              <a:rPr lang="en-US" b="1" dirty="0" err="1">
                <a:solidFill>
                  <a:schemeClr val="accent5">
                    <a:lumMod val="75000"/>
                  </a:schemeClr>
                </a:solidFill>
              </a:rPr>
              <a:t>augalams</a:t>
            </a:r>
            <a:r>
              <a:rPr lang="en-US" b="1" dirty="0">
                <a:solidFill>
                  <a:schemeClr val="accent5">
                    <a:lumMod val="75000"/>
                  </a:schemeClr>
                </a:solidFill>
              </a:rPr>
              <a:t> </a:t>
            </a:r>
            <a:r>
              <a:rPr lang="lt-LT" b="1" dirty="0">
                <a:solidFill>
                  <a:schemeClr val="accent5">
                    <a:lumMod val="75000"/>
                  </a:schemeClr>
                </a:solidFill>
              </a:rPr>
              <a:t>(2)</a:t>
            </a:r>
            <a:endParaRPr lang="en-US" dirty="0"/>
          </a:p>
        </p:txBody>
      </p:sp>
      <p:sp>
        <p:nvSpPr>
          <p:cNvPr id="3" name="Teksto vietos rezervavimo ženklas 2">
            <a:extLst>
              <a:ext uri="{FF2B5EF4-FFF2-40B4-BE49-F238E27FC236}">
                <a16:creationId xmlns:a16="http://schemas.microsoft.com/office/drawing/2014/main" xmlns="" id="{074D7B0C-E181-4AEE-A883-5140EEEEF4D2}"/>
              </a:ext>
            </a:extLst>
          </p:cNvPr>
          <p:cNvSpPr>
            <a:spLocks noGrp="1"/>
          </p:cNvSpPr>
          <p:nvPr>
            <p:ph type="body" idx="1"/>
          </p:nvPr>
        </p:nvSpPr>
        <p:spPr>
          <a:xfrm>
            <a:off x="139703" y="5896770"/>
            <a:ext cx="5803897" cy="823912"/>
          </a:xfrm>
        </p:spPr>
        <p:txBody>
          <a:bodyPr>
            <a:noAutofit/>
          </a:bodyPr>
          <a:lstStyle/>
          <a:p>
            <a:r>
              <a:rPr lang="lt-LT" sz="2800" dirty="0" err="1"/>
              <a:t>Biochar‘as</a:t>
            </a:r>
            <a:r>
              <a:rPr lang="lt-LT" sz="2800" dirty="0"/>
              <a:t> be trąšų, palyginti su paprasta žeme</a:t>
            </a:r>
            <a:endParaRPr lang="en-US" sz="2800" dirty="0"/>
          </a:p>
        </p:txBody>
      </p:sp>
      <p:sp>
        <p:nvSpPr>
          <p:cNvPr id="5" name="Teksto vietos rezervavimo ženklas 4">
            <a:extLst>
              <a:ext uri="{FF2B5EF4-FFF2-40B4-BE49-F238E27FC236}">
                <a16:creationId xmlns:a16="http://schemas.microsoft.com/office/drawing/2014/main" xmlns="" id="{BB34E30A-538B-4909-8D27-F00CEE59EF0B}"/>
              </a:ext>
            </a:extLst>
          </p:cNvPr>
          <p:cNvSpPr>
            <a:spLocks noGrp="1"/>
          </p:cNvSpPr>
          <p:nvPr>
            <p:ph type="body" sz="quarter" idx="3"/>
          </p:nvPr>
        </p:nvSpPr>
        <p:spPr>
          <a:xfrm>
            <a:off x="6096000" y="6096003"/>
            <a:ext cx="5956296" cy="624679"/>
          </a:xfrm>
        </p:spPr>
        <p:txBody>
          <a:bodyPr>
            <a:noAutofit/>
          </a:bodyPr>
          <a:lstStyle/>
          <a:p>
            <a:r>
              <a:rPr lang="lt-LT" sz="2800" dirty="0"/>
              <a:t>Tik </a:t>
            </a:r>
            <a:r>
              <a:rPr lang="lt-LT" sz="2800" dirty="0" err="1"/>
              <a:t>biochar‘as</a:t>
            </a:r>
            <a:r>
              <a:rPr lang="lt-LT" sz="2800" dirty="0"/>
              <a:t>, lyginant tik su NPK trąšomis</a:t>
            </a:r>
            <a:endParaRPr lang="en-US" sz="2800" dirty="0"/>
          </a:p>
        </p:txBody>
      </p:sp>
      <p:pic>
        <p:nvPicPr>
          <p:cNvPr id="7" name="Picture 7" descr="Biochar plius NPK, palyginti su nepakeistu dirvožemiu">
            <a:extLst>
              <a:ext uri="{FF2B5EF4-FFF2-40B4-BE49-F238E27FC236}">
                <a16:creationId xmlns:a16="http://schemas.microsoft.com/office/drawing/2014/main" xmlns="" id="{5EFAD103-9E45-4F80-9533-9AA74CEDB60F}"/>
              </a:ext>
            </a:extLst>
          </p:cNvPr>
          <p:cNvPicPr>
            <a:picLocks noGrp="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703" y="1384301"/>
            <a:ext cx="5638797" cy="4500562"/>
          </a:xfrm>
          <a:prstGeom prst="rect">
            <a:avLst/>
          </a:prstGeom>
          <a:noFill/>
          <a:ln>
            <a:noFill/>
          </a:ln>
        </p:spPr>
      </p:pic>
      <p:pic>
        <p:nvPicPr>
          <p:cNvPr id="8" name="Picture 6" descr="Tik biochar, lyginant tik su NPK trąšomis">
            <a:extLst>
              <a:ext uri="{FF2B5EF4-FFF2-40B4-BE49-F238E27FC236}">
                <a16:creationId xmlns:a16="http://schemas.microsoft.com/office/drawing/2014/main" xmlns="" id="{0D00610F-CAE4-482B-98F9-87520E374574}"/>
              </a:ext>
            </a:extLst>
          </p:cNvPr>
          <p:cNvPicPr>
            <a:picLocks noGrp="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3600" y="1384300"/>
            <a:ext cx="6108696" cy="4512469"/>
          </a:xfrm>
          <a:prstGeom prst="rect">
            <a:avLst/>
          </a:prstGeom>
          <a:noFill/>
          <a:ln>
            <a:noFill/>
          </a:ln>
        </p:spPr>
      </p:pic>
    </p:spTree>
    <p:extLst>
      <p:ext uri="{BB962C8B-B14F-4D97-AF65-F5344CB8AC3E}">
        <p14:creationId xmlns:p14="http://schemas.microsoft.com/office/powerpoint/2010/main" xmlns="" val="2189316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iochar bandymo sklypas">
            <a:extLst>
              <a:ext uri="{FF2B5EF4-FFF2-40B4-BE49-F238E27FC236}">
                <a16:creationId xmlns:a16="http://schemas.microsoft.com/office/drawing/2014/main" xmlns="" id="{4CE17607-8436-4EFB-B8EE-D3DC6B29FD04}"/>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350" y="0"/>
            <a:ext cx="11163300" cy="6858000"/>
          </a:xfrm>
          <a:prstGeom prst="rect">
            <a:avLst/>
          </a:prstGeom>
          <a:noFill/>
          <a:ln>
            <a:noFill/>
          </a:ln>
        </p:spPr>
      </p:pic>
    </p:spTree>
    <p:extLst>
      <p:ext uri="{BB962C8B-B14F-4D97-AF65-F5344CB8AC3E}">
        <p14:creationId xmlns:p14="http://schemas.microsoft.com/office/powerpoint/2010/main" xmlns="" val="1166280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ochar bandymo sklypas">
            <a:extLst>
              <a:ext uri="{FF2B5EF4-FFF2-40B4-BE49-F238E27FC236}">
                <a16:creationId xmlns:a16="http://schemas.microsoft.com/office/drawing/2014/main" xmlns="" id="{1E545922-82B7-4089-BCE3-805FDA0648D4}"/>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406400"/>
            <a:ext cx="9347200" cy="5943600"/>
          </a:xfrm>
          <a:prstGeom prst="rect">
            <a:avLst/>
          </a:prstGeom>
          <a:noFill/>
          <a:ln>
            <a:noFill/>
          </a:ln>
        </p:spPr>
      </p:pic>
    </p:spTree>
    <p:extLst>
      <p:ext uri="{BB962C8B-B14F-4D97-AF65-F5344CB8AC3E}">
        <p14:creationId xmlns:p14="http://schemas.microsoft.com/office/powerpoint/2010/main" xmlns="" val="2986243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A7CAA30D-ED81-4457-A13A-9D58CEE5B3C7}"/>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xmlns="" id="{62D49951-CDBE-4968-B527-C17765FCD90F}"/>
              </a:ext>
            </a:extLst>
          </p:cNvPr>
          <p:cNvPicPr>
            <a:picLocks noGrp="1" noChangeAspect="1"/>
          </p:cNvPicPr>
          <p:nvPr>
            <p:ph idx="1"/>
          </p:nvPr>
        </p:nvPicPr>
        <p:blipFill rotWithShape="1">
          <a:blip r:embed="rId2" cstate="print"/>
          <a:srcRect l="6570" t="21671" r="5870" b="15871"/>
          <a:stretch/>
        </p:blipFill>
        <p:spPr>
          <a:xfrm>
            <a:off x="279401" y="150935"/>
            <a:ext cx="11753032" cy="6707066"/>
          </a:xfrm>
          <a:prstGeom prst="rect">
            <a:avLst/>
          </a:prstGeom>
        </p:spPr>
      </p:pic>
    </p:spTree>
    <p:extLst>
      <p:ext uri="{BB962C8B-B14F-4D97-AF65-F5344CB8AC3E}">
        <p14:creationId xmlns:p14="http://schemas.microsoft.com/office/powerpoint/2010/main" xmlns="" val="2158665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26B8236-E40A-4E74-B1BA-8D40DF368CEF}"/>
              </a:ext>
            </a:extLst>
          </p:cNvPr>
          <p:cNvSpPr>
            <a:spLocks noGrp="1"/>
          </p:cNvSpPr>
          <p:nvPr>
            <p:ph type="title"/>
          </p:nvPr>
        </p:nvSpPr>
        <p:spPr>
          <a:xfrm>
            <a:off x="101600" y="47623"/>
            <a:ext cx="11252200" cy="782639"/>
          </a:xfrm>
        </p:spPr>
        <p:txBody>
          <a:bodyPr>
            <a:normAutofit/>
          </a:bodyPr>
          <a:lstStyle/>
          <a:p>
            <a:pPr algn="ctr"/>
            <a:r>
              <a:rPr lang="lt-LT" sz="3800" b="1" dirty="0">
                <a:solidFill>
                  <a:schemeClr val="accent5">
                    <a:lumMod val="75000"/>
                  </a:schemeClr>
                </a:solidFill>
              </a:rPr>
              <a:t>Paprasčiausi </a:t>
            </a:r>
            <a:r>
              <a:rPr lang="lt-LT" sz="3800" b="1" dirty="0" err="1">
                <a:solidFill>
                  <a:schemeClr val="accent5">
                    <a:lumMod val="75000"/>
                  </a:schemeClr>
                </a:solidFill>
              </a:rPr>
              <a:t>biochar‘o</a:t>
            </a:r>
            <a:r>
              <a:rPr lang="lt-LT" sz="3800" b="1" dirty="0">
                <a:solidFill>
                  <a:schemeClr val="accent5">
                    <a:lumMod val="75000"/>
                  </a:schemeClr>
                </a:solidFill>
              </a:rPr>
              <a:t> gamybos būdai</a:t>
            </a:r>
            <a:endParaRPr lang="en-US" sz="3800" b="1" dirty="0">
              <a:solidFill>
                <a:schemeClr val="accent5">
                  <a:lumMod val="75000"/>
                </a:schemeClr>
              </a:solidFill>
            </a:endParaRPr>
          </a:p>
        </p:txBody>
      </p:sp>
      <p:sp>
        <p:nvSpPr>
          <p:cNvPr id="3" name="Turinio vietos rezervavimo ženklas 2">
            <a:extLst>
              <a:ext uri="{FF2B5EF4-FFF2-40B4-BE49-F238E27FC236}">
                <a16:creationId xmlns:a16="http://schemas.microsoft.com/office/drawing/2014/main" xmlns="" id="{5750077C-C2F5-42A5-881E-397DE82624DD}"/>
              </a:ext>
            </a:extLst>
          </p:cNvPr>
          <p:cNvSpPr>
            <a:spLocks noGrp="1"/>
          </p:cNvSpPr>
          <p:nvPr>
            <p:ph idx="1"/>
          </p:nvPr>
        </p:nvSpPr>
        <p:spPr>
          <a:xfrm>
            <a:off x="101600" y="1825625"/>
            <a:ext cx="11252200" cy="4351338"/>
          </a:xfrm>
        </p:spPr>
        <p:txBody>
          <a:bodyPr/>
          <a:lstStyle/>
          <a:p>
            <a:pPr marL="0" indent="0">
              <a:buNone/>
            </a:pPr>
            <a:r>
              <a:rPr lang="lt-LT" dirty="0"/>
              <a:t> </a:t>
            </a:r>
            <a:endParaRPr lang="en-US" dirty="0"/>
          </a:p>
        </p:txBody>
      </p:sp>
      <p:pic>
        <p:nvPicPr>
          <p:cNvPr id="4" name="Paveikslėlis 3">
            <a:extLst>
              <a:ext uri="{FF2B5EF4-FFF2-40B4-BE49-F238E27FC236}">
                <a16:creationId xmlns:a16="http://schemas.microsoft.com/office/drawing/2014/main" xmlns="" id="{75B3BF19-6232-4AE2-8C42-2BF0E08D4C05}"/>
              </a:ext>
            </a:extLst>
          </p:cNvPr>
          <p:cNvPicPr>
            <a:picLocks noChangeAspect="1"/>
          </p:cNvPicPr>
          <p:nvPr/>
        </p:nvPicPr>
        <p:blipFill rotWithShape="1">
          <a:blip r:embed="rId2" cstate="print"/>
          <a:srcRect l="27481" t="26621" r="39037" b="19815"/>
          <a:stretch/>
        </p:blipFill>
        <p:spPr>
          <a:xfrm>
            <a:off x="0" y="3039375"/>
            <a:ext cx="2946400" cy="3771002"/>
          </a:xfrm>
          <a:prstGeom prst="rect">
            <a:avLst/>
          </a:prstGeom>
        </p:spPr>
      </p:pic>
      <p:pic>
        <p:nvPicPr>
          <p:cNvPr id="6" name="Paveikslėlis 5">
            <a:extLst>
              <a:ext uri="{FF2B5EF4-FFF2-40B4-BE49-F238E27FC236}">
                <a16:creationId xmlns:a16="http://schemas.microsoft.com/office/drawing/2014/main" xmlns="" id="{E7A21637-B879-46ED-8846-788DBA30A622}"/>
              </a:ext>
            </a:extLst>
          </p:cNvPr>
          <p:cNvPicPr>
            <a:picLocks noChangeAspect="1"/>
          </p:cNvPicPr>
          <p:nvPr/>
        </p:nvPicPr>
        <p:blipFill rotWithShape="1">
          <a:blip r:embed="rId3" cstate="print"/>
          <a:srcRect l="18148" t="24653" r="24666" b="26621"/>
          <a:stretch/>
        </p:blipFill>
        <p:spPr>
          <a:xfrm>
            <a:off x="2385982" y="742588"/>
            <a:ext cx="4266960" cy="2908662"/>
          </a:xfrm>
          <a:prstGeom prst="rect">
            <a:avLst/>
          </a:prstGeom>
        </p:spPr>
      </p:pic>
      <p:pic>
        <p:nvPicPr>
          <p:cNvPr id="7" name="Paveikslėlis 6">
            <a:extLst>
              <a:ext uri="{FF2B5EF4-FFF2-40B4-BE49-F238E27FC236}">
                <a16:creationId xmlns:a16="http://schemas.microsoft.com/office/drawing/2014/main" xmlns="" id="{35A6F63C-D7B2-425C-B7A1-FEA3E46DD1CA}"/>
              </a:ext>
            </a:extLst>
          </p:cNvPr>
          <p:cNvPicPr>
            <a:picLocks noChangeAspect="1"/>
          </p:cNvPicPr>
          <p:nvPr/>
        </p:nvPicPr>
        <p:blipFill rotWithShape="1">
          <a:blip r:embed="rId4" cstate="print"/>
          <a:srcRect l="21185" t="29815" r="16444" b="17593"/>
          <a:stretch/>
        </p:blipFill>
        <p:spPr>
          <a:xfrm>
            <a:off x="2999709" y="3689349"/>
            <a:ext cx="4658391" cy="3142457"/>
          </a:xfrm>
          <a:prstGeom prst="rect">
            <a:avLst/>
          </a:prstGeom>
        </p:spPr>
      </p:pic>
      <p:pic>
        <p:nvPicPr>
          <p:cNvPr id="9" name="Paveikslėlis 8">
            <a:extLst>
              <a:ext uri="{FF2B5EF4-FFF2-40B4-BE49-F238E27FC236}">
                <a16:creationId xmlns:a16="http://schemas.microsoft.com/office/drawing/2014/main" xmlns="" id="{3608F369-D228-4131-AB5B-8D124C2E17D2}"/>
              </a:ext>
            </a:extLst>
          </p:cNvPr>
          <p:cNvPicPr>
            <a:picLocks noChangeAspect="1"/>
          </p:cNvPicPr>
          <p:nvPr/>
        </p:nvPicPr>
        <p:blipFill rotWithShape="1">
          <a:blip r:embed="rId5" cstate="print"/>
          <a:srcRect l="19629" t="26621" r="28074" b="20926"/>
          <a:stretch/>
        </p:blipFill>
        <p:spPr>
          <a:xfrm>
            <a:off x="7708900" y="3481974"/>
            <a:ext cx="4207367" cy="3376026"/>
          </a:xfrm>
          <a:prstGeom prst="rect">
            <a:avLst/>
          </a:prstGeom>
        </p:spPr>
      </p:pic>
      <p:pic>
        <p:nvPicPr>
          <p:cNvPr id="10" name="Paveikslėlis 9">
            <a:extLst>
              <a:ext uri="{FF2B5EF4-FFF2-40B4-BE49-F238E27FC236}">
                <a16:creationId xmlns:a16="http://schemas.microsoft.com/office/drawing/2014/main" xmlns="" id="{06F83F5E-060F-4F8C-882E-B923EACCAADD}"/>
              </a:ext>
            </a:extLst>
          </p:cNvPr>
          <p:cNvPicPr>
            <a:picLocks noChangeAspect="1"/>
          </p:cNvPicPr>
          <p:nvPr/>
        </p:nvPicPr>
        <p:blipFill rotWithShape="1">
          <a:blip r:embed="rId6" cstate="print"/>
          <a:srcRect l="28815" t="47222" r="13881" b="16111"/>
          <a:stretch/>
        </p:blipFill>
        <p:spPr>
          <a:xfrm>
            <a:off x="6698673" y="742587"/>
            <a:ext cx="5217593" cy="2946761"/>
          </a:xfrm>
          <a:prstGeom prst="rect">
            <a:avLst/>
          </a:prstGeom>
        </p:spPr>
      </p:pic>
      <p:pic>
        <p:nvPicPr>
          <p:cNvPr id="11" name="Paveikslėlis 10">
            <a:extLst>
              <a:ext uri="{FF2B5EF4-FFF2-40B4-BE49-F238E27FC236}">
                <a16:creationId xmlns:a16="http://schemas.microsoft.com/office/drawing/2014/main" xmlns="" id="{33BB09A5-E4C7-4CAC-8EB1-4D9FB0D66F89}"/>
              </a:ext>
            </a:extLst>
          </p:cNvPr>
          <p:cNvPicPr>
            <a:picLocks noChangeAspect="1"/>
          </p:cNvPicPr>
          <p:nvPr/>
        </p:nvPicPr>
        <p:blipFill rotWithShape="1">
          <a:blip r:embed="rId7" cstate="print"/>
          <a:srcRect l="33407" t="26620" r="57778" b="61250"/>
          <a:stretch/>
        </p:blipFill>
        <p:spPr>
          <a:xfrm>
            <a:off x="8138842" y="5925135"/>
            <a:ext cx="755633" cy="831850"/>
          </a:xfrm>
          <a:prstGeom prst="rect">
            <a:avLst/>
          </a:prstGeom>
        </p:spPr>
      </p:pic>
      <p:pic>
        <p:nvPicPr>
          <p:cNvPr id="12" name="Turinio vietos rezervavimo ženklas 3">
            <a:extLst>
              <a:ext uri="{FF2B5EF4-FFF2-40B4-BE49-F238E27FC236}">
                <a16:creationId xmlns:a16="http://schemas.microsoft.com/office/drawing/2014/main" xmlns="" id="{97746374-DE5B-4A5D-B37B-8343B7BDDBEE}"/>
              </a:ext>
            </a:extLst>
          </p:cNvPr>
          <p:cNvPicPr>
            <a:picLocks noChangeAspect="1"/>
          </p:cNvPicPr>
          <p:nvPr/>
        </p:nvPicPr>
        <p:blipFill rotWithShape="1">
          <a:blip r:embed="rId8" cstate="print"/>
          <a:srcRect l="28615" t="54326" r="66843" b="38460"/>
          <a:stretch/>
        </p:blipFill>
        <p:spPr>
          <a:xfrm>
            <a:off x="11094731" y="2596942"/>
            <a:ext cx="609600" cy="774701"/>
          </a:xfrm>
          <a:prstGeom prst="rect">
            <a:avLst/>
          </a:prstGeom>
        </p:spPr>
      </p:pic>
      <p:pic>
        <p:nvPicPr>
          <p:cNvPr id="13" name="Turinio vietos rezervavimo ženklas 3">
            <a:extLst>
              <a:ext uri="{FF2B5EF4-FFF2-40B4-BE49-F238E27FC236}">
                <a16:creationId xmlns:a16="http://schemas.microsoft.com/office/drawing/2014/main" xmlns="" id="{4C71F1B3-EAF7-4F3B-923B-494C0499980C}"/>
              </a:ext>
            </a:extLst>
          </p:cNvPr>
          <p:cNvPicPr>
            <a:picLocks noChangeAspect="1"/>
          </p:cNvPicPr>
          <p:nvPr/>
        </p:nvPicPr>
        <p:blipFill rotWithShape="1">
          <a:blip r:embed="rId8" cstate="print"/>
          <a:srcRect l="7327" t="23666" r="88226" b="69327"/>
          <a:stretch/>
        </p:blipFill>
        <p:spPr>
          <a:xfrm>
            <a:off x="101600" y="3105736"/>
            <a:ext cx="596900" cy="752475"/>
          </a:xfrm>
          <a:prstGeom prst="rect">
            <a:avLst/>
          </a:prstGeom>
        </p:spPr>
      </p:pic>
      <p:pic>
        <p:nvPicPr>
          <p:cNvPr id="14" name="Turinio vietos rezervavimo ženklas 3">
            <a:extLst>
              <a:ext uri="{FF2B5EF4-FFF2-40B4-BE49-F238E27FC236}">
                <a16:creationId xmlns:a16="http://schemas.microsoft.com/office/drawing/2014/main" xmlns="" id="{0CE0124D-843D-4334-AB0D-D32FF810DDF7}"/>
              </a:ext>
            </a:extLst>
          </p:cNvPr>
          <p:cNvPicPr>
            <a:picLocks noChangeAspect="1"/>
          </p:cNvPicPr>
          <p:nvPr/>
        </p:nvPicPr>
        <p:blipFill rotWithShape="1">
          <a:blip r:embed="rId8" cstate="print"/>
          <a:srcRect l="29089" t="23666" r="66559" b="69445"/>
          <a:stretch/>
        </p:blipFill>
        <p:spPr>
          <a:xfrm>
            <a:off x="2468168" y="2869009"/>
            <a:ext cx="584200" cy="739775"/>
          </a:xfrm>
          <a:prstGeom prst="rect">
            <a:avLst/>
          </a:prstGeom>
        </p:spPr>
      </p:pic>
      <p:pic>
        <p:nvPicPr>
          <p:cNvPr id="15" name="Turinio vietos rezervavimo ženklas 3">
            <a:extLst>
              <a:ext uri="{FF2B5EF4-FFF2-40B4-BE49-F238E27FC236}">
                <a16:creationId xmlns:a16="http://schemas.microsoft.com/office/drawing/2014/main" xmlns="" id="{05B258A9-9698-4B91-93B9-5FDD907A1FEC}"/>
              </a:ext>
            </a:extLst>
          </p:cNvPr>
          <p:cNvPicPr>
            <a:picLocks noChangeAspect="1"/>
          </p:cNvPicPr>
          <p:nvPr/>
        </p:nvPicPr>
        <p:blipFill rotWithShape="1">
          <a:blip r:embed="rId8" cstate="print"/>
          <a:srcRect l="51040" t="23666" r="44324" b="69800"/>
          <a:stretch/>
        </p:blipFill>
        <p:spPr>
          <a:xfrm>
            <a:off x="3065192" y="6055310"/>
            <a:ext cx="622300" cy="701675"/>
          </a:xfrm>
          <a:prstGeom prst="rect">
            <a:avLst/>
          </a:prstGeom>
        </p:spPr>
      </p:pic>
    </p:spTree>
    <p:extLst>
      <p:ext uri="{BB962C8B-B14F-4D97-AF65-F5344CB8AC3E}">
        <p14:creationId xmlns:p14="http://schemas.microsoft.com/office/powerpoint/2010/main" xmlns="" val="2560734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1AA082F2-A37F-4FD3-A3CD-D34125E25ADB}"/>
              </a:ext>
            </a:extLst>
          </p:cNvPr>
          <p:cNvSpPr>
            <a:spLocks noGrp="1"/>
          </p:cNvSpPr>
          <p:nvPr>
            <p:ph type="title"/>
          </p:nvPr>
        </p:nvSpPr>
        <p:spPr>
          <a:xfrm>
            <a:off x="266700" y="297759"/>
            <a:ext cx="10414000" cy="825501"/>
          </a:xfrm>
        </p:spPr>
        <p:txBody>
          <a:bodyPr>
            <a:normAutofit/>
          </a:bodyPr>
          <a:lstStyle/>
          <a:p>
            <a:pPr algn="ctr"/>
            <a:r>
              <a:rPr lang="lt-LT" sz="3800" b="1" dirty="0">
                <a:solidFill>
                  <a:schemeClr val="accent5">
                    <a:lumMod val="75000"/>
                  </a:schemeClr>
                </a:solidFill>
              </a:rPr>
              <a:t>Paprasčiausi </a:t>
            </a:r>
            <a:r>
              <a:rPr lang="lt-LT" sz="3800" b="1" dirty="0" err="1">
                <a:solidFill>
                  <a:schemeClr val="accent5">
                    <a:lumMod val="75000"/>
                  </a:schemeClr>
                </a:solidFill>
              </a:rPr>
              <a:t>biochar‘o</a:t>
            </a:r>
            <a:r>
              <a:rPr lang="lt-LT" sz="3800" b="1" dirty="0">
                <a:solidFill>
                  <a:schemeClr val="accent5">
                    <a:lumMod val="75000"/>
                  </a:schemeClr>
                </a:solidFill>
              </a:rPr>
              <a:t> gamybos būdai ir rezultatai</a:t>
            </a:r>
            <a:endParaRPr lang="en-US" sz="3800" b="1" dirty="0">
              <a:solidFill>
                <a:schemeClr val="accent5">
                  <a:lumMod val="75000"/>
                </a:schemeClr>
              </a:solidFill>
            </a:endParaRPr>
          </a:p>
        </p:txBody>
      </p:sp>
      <p:pic>
        <p:nvPicPr>
          <p:cNvPr id="4" name="Turinio vietos rezervavimo ženklas 3">
            <a:extLst>
              <a:ext uri="{FF2B5EF4-FFF2-40B4-BE49-F238E27FC236}">
                <a16:creationId xmlns:a16="http://schemas.microsoft.com/office/drawing/2014/main" xmlns="" id="{335A03A0-0E78-4C9E-AF96-16FC2C9B0BE4}"/>
              </a:ext>
            </a:extLst>
          </p:cNvPr>
          <p:cNvPicPr>
            <a:picLocks noGrp="1" noChangeAspect="1"/>
          </p:cNvPicPr>
          <p:nvPr>
            <p:ph idx="1"/>
          </p:nvPr>
        </p:nvPicPr>
        <p:blipFill rotWithShape="1">
          <a:blip r:embed="rId2" cstate="print"/>
          <a:srcRect l="24549" t="21963" r="31321" b="15578"/>
          <a:stretch/>
        </p:blipFill>
        <p:spPr>
          <a:xfrm>
            <a:off x="37078" y="3616503"/>
            <a:ext cx="2243697" cy="3060700"/>
          </a:xfrm>
          <a:prstGeom prst="rect">
            <a:avLst/>
          </a:prstGeom>
        </p:spPr>
      </p:pic>
      <p:pic>
        <p:nvPicPr>
          <p:cNvPr id="5" name="Turinio vietos rezervavimo ženklas 3">
            <a:extLst>
              <a:ext uri="{FF2B5EF4-FFF2-40B4-BE49-F238E27FC236}">
                <a16:creationId xmlns:a16="http://schemas.microsoft.com/office/drawing/2014/main" xmlns="" id="{2A494D6E-A26A-4BE1-BE1A-465CB609A68D}"/>
              </a:ext>
            </a:extLst>
          </p:cNvPr>
          <p:cNvPicPr>
            <a:picLocks noChangeAspect="1"/>
          </p:cNvPicPr>
          <p:nvPr/>
        </p:nvPicPr>
        <p:blipFill rotWithShape="1">
          <a:blip r:embed="rId3" cstate="print"/>
          <a:srcRect l="50755" t="54326" r="44987" b="38696"/>
          <a:stretch/>
        </p:blipFill>
        <p:spPr>
          <a:xfrm>
            <a:off x="95630" y="5810940"/>
            <a:ext cx="571500" cy="749301"/>
          </a:xfrm>
          <a:prstGeom prst="rect">
            <a:avLst/>
          </a:prstGeom>
        </p:spPr>
      </p:pic>
      <p:pic>
        <p:nvPicPr>
          <p:cNvPr id="7" name="Paveikslėlis 6">
            <a:extLst>
              <a:ext uri="{FF2B5EF4-FFF2-40B4-BE49-F238E27FC236}">
                <a16:creationId xmlns:a16="http://schemas.microsoft.com/office/drawing/2014/main" xmlns="" id="{C7E0A1BF-5815-4739-8248-C332565CED29}"/>
              </a:ext>
            </a:extLst>
          </p:cNvPr>
          <p:cNvPicPr>
            <a:picLocks noChangeAspect="1"/>
          </p:cNvPicPr>
          <p:nvPr/>
        </p:nvPicPr>
        <p:blipFill rotWithShape="1">
          <a:blip r:embed="rId4" cstate="print"/>
          <a:srcRect l="38740" t="24652" r="39630" b="16852"/>
          <a:stretch/>
        </p:blipFill>
        <p:spPr>
          <a:xfrm>
            <a:off x="2398247" y="2260600"/>
            <a:ext cx="2319757" cy="4421375"/>
          </a:xfrm>
          <a:prstGeom prst="rect">
            <a:avLst/>
          </a:prstGeom>
        </p:spPr>
      </p:pic>
      <p:pic>
        <p:nvPicPr>
          <p:cNvPr id="8" name="Turinio vietos rezervavimo ženklas 3">
            <a:extLst>
              <a:ext uri="{FF2B5EF4-FFF2-40B4-BE49-F238E27FC236}">
                <a16:creationId xmlns:a16="http://schemas.microsoft.com/office/drawing/2014/main" xmlns="" id="{0CF0526B-B20C-43D7-B5FC-1DE2934A00CD}"/>
              </a:ext>
            </a:extLst>
          </p:cNvPr>
          <p:cNvPicPr>
            <a:picLocks noChangeAspect="1"/>
          </p:cNvPicPr>
          <p:nvPr/>
        </p:nvPicPr>
        <p:blipFill rotWithShape="1">
          <a:blip r:embed="rId3" cstate="print"/>
          <a:srcRect l="72328" t="53853" r="23225" b="38460"/>
          <a:stretch/>
        </p:blipFill>
        <p:spPr>
          <a:xfrm>
            <a:off x="3279775" y="5505449"/>
            <a:ext cx="596900" cy="825501"/>
          </a:xfrm>
          <a:prstGeom prst="rect">
            <a:avLst/>
          </a:prstGeom>
        </p:spPr>
      </p:pic>
      <p:sp>
        <p:nvSpPr>
          <p:cNvPr id="9" name="Stačiakampis 8">
            <a:extLst>
              <a:ext uri="{FF2B5EF4-FFF2-40B4-BE49-F238E27FC236}">
                <a16:creationId xmlns:a16="http://schemas.microsoft.com/office/drawing/2014/main" xmlns="" id="{E12FD677-2672-4539-A8BA-8C09DADEC34F}"/>
              </a:ext>
            </a:extLst>
          </p:cNvPr>
          <p:cNvSpPr/>
          <p:nvPr/>
        </p:nvSpPr>
        <p:spPr>
          <a:xfrm>
            <a:off x="4893000" y="1519531"/>
            <a:ext cx="3213100" cy="2308324"/>
          </a:xfrm>
          <a:prstGeom prst="rect">
            <a:avLst/>
          </a:prstGeom>
          <a:solidFill>
            <a:schemeClr val="accent6">
              <a:lumMod val="40000"/>
              <a:lumOff val="60000"/>
            </a:schemeClr>
          </a:solidFill>
        </p:spPr>
        <p:txBody>
          <a:bodyPr wrap="square">
            <a:spAutoFit/>
          </a:bodyPr>
          <a:lstStyle/>
          <a:p>
            <a:r>
              <a:rPr lang="lt-LT" sz="2400" b="1" dirty="0"/>
              <a:t>CO2 emisijos užskaita:</a:t>
            </a:r>
          </a:p>
          <a:p>
            <a:r>
              <a:rPr lang="lt-LT" sz="2400" b="1" dirty="0"/>
              <a:t>1 </a:t>
            </a:r>
            <a:r>
              <a:rPr lang="lt-LT" sz="2400" b="1" dirty="0" err="1"/>
              <a:t>biochar‘o</a:t>
            </a:r>
            <a:r>
              <a:rPr lang="lt-LT" sz="2400" b="1" dirty="0"/>
              <a:t> tona prilyginama 3,5 t CO</a:t>
            </a:r>
            <a:r>
              <a:rPr lang="lt-LT" sz="2000" b="1" dirty="0"/>
              <a:t>2</a:t>
            </a:r>
            <a:r>
              <a:rPr lang="lt-LT" sz="2400" b="1" dirty="0"/>
              <a:t>  Tačiau turi būti tinkama žaliava ir sertifikuota gamybos įranga</a:t>
            </a:r>
            <a:endParaRPr lang="en-US" sz="2400" dirty="0"/>
          </a:p>
        </p:txBody>
      </p:sp>
      <p:sp>
        <p:nvSpPr>
          <p:cNvPr id="10" name="Stačiakampis 9">
            <a:extLst>
              <a:ext uri="{FF2B5EF4-FFF2-40B4-BE49-F238E27FC236}">
                <a16:creationId xmlns:a16="http://schemas.microsoft.com/office/drawing/2014/main" xmlns="" id="{F4C9EE01-59EC-46A9-9C6F-C6E9DA028233}"/>
              </a:ext>
            </a:extLst>
          </p:cNvPr>
          <p:cNvSpPr/>
          <p:nvPr/>
        </p:nvSpPr>
        <p:spPr>
          <a:xfrm>
            <a:off x="4893000" y="3985582"/>
            <a:ext cx="3213100" cy="2677656"/>
          </a:xfrm>
          <a:prstGeom prst="rect">
            <a:avLst/>
          </a:prstGeom>
          <a:solidFill>
            <a:schemeClr val="accent4">
              <a:lumMod val="40000"/>
              <a:lumOff val="60000"/>
            </a:schemeClr>
          </a:solidFill>
        </p:spPr>
        <p:txBody>
          <a:bodyPr wrap="square">
            <a:spAutoFit/>
          </a:bodyPr>
          <a:lstStyle/>
          <a:p>
            <a:r>
              <a:rPr lang="lt-LT" sz="2400" b="1" dirty="0">
                <a:solidFill>
                  <a:srgbClr val="000000"/>
                </a:solidFill>
                <a:latin typeface="Times New Roman" panose="02020603050405020304" pitchFamily="18" charset="0"/>
              </a:rPr>
              <a:t>PC, pagamintas iš augalų liekanų, padidina pasėlių derlių 22 proc., šiltnamio efektą sukeliančių dujų emisiją sumažina 48 proc. </a:t>
            </a:r>
            <a:endParaRPr lang="en-US" sz="2400" b="1" dirty="0"/>
          </a:p>
        </p:txBody>
      </p:sp>
      <p:sp>
        <p:nvSpPr>
          <p:cNvPr id="11" name="Stačiakampis 10">
            <a:extLst>
              <a:ext uri="{FF2B5EF4-FFF2-40B4-BE49-F238E27FC236}">
                <a16:creationId xmlns:a16="http://schemas.microsoft.com/office/drawing/2014/main" xmlns="" id="{C9CE54B6-9CD9-4003-B05B-3FC8283C5266}"/>
              </a:ext>
            </a:extLst>
          </p:cNvPr>
          <p:cNvSpPr/>
          <p:nvPr/>
        </p:nvSpPr>
        <p:spPr>
          <a:xfrm>
            <a:off x="8281096" y="1150199"/>
            <a:ext cx="3737717" cy="2677656"/>
          </a:xfrm>
          <a:prstGeom prst="rect">
            <a:avLst/>
          </a:prstGeom>
          <a:solidFill>
            <a:schemeClr val="accent6">
              <a:lumMod val="40000"/>
              <a:lumOff val="60000"/>
            </a:schemeClr>
          </a:solidFill>
        </p:spPr>
        <p:txBody>
          <a:bodyPr wrap="square">
            <a:spAutoFit/>
          </a:bodyPr>
          <a:lstStyle/>
          <a:p>
            <a:r>
              <a:rPr lang="lt-LT" sz="2400" b="1" dirty="0"/>
              <a:t>Interesas gaminti PC stiprėja augant poreikiui mažinti ž. Ū. emisijas ir mineralinių trąšų naudojimą, taip pat brangstant sintetinėms trąšoms </a:t>
            </a:r>
            <a:endParaRPr lang="en-US" sz="2400" b="1" dirty="0"/>
          </a:p>
        </p:txBody>
      </p:sp>
      <p:sp>
        <p:nvSpPr>
          <p:cNvPr id="12" name="Stačiakampis 11">
            <a:extLst>
              <a:ext uri="{FF2B5EF4-FFF2-40B4-BE49-F238E27FC236}">
                <a16:creationId xmlns:a16="http://schemas.microsoft.com/office/drawing/2014/main" xmlns="" id="{2A266AD4-3217-476E-94CA-8A2665F94A4D}"/>
              </a:ext>
            </a:extLst>
          </p:cNvPr>
          <p:cNvSpPr/>
          <p:nvPr/>
        </p:nvSpPr>
        <p:spPr>
          <a:xfrm>
            <a:off x="8281096" y="3999547"/>
            <a:ext cx="3873826" cy="2677656"/>
          </a:xfrm>
          <a:prstGeom prst="rect">
            <a:avLst/>
          </a:prstGeom>
          <a:solidFill>
            <a:schemeClr val="accent4">
              <a:lumMod val="40000"/>
              <a:lumOff val="60000"/>
            </a:schemeClr>
          </a:solidFill>
        </p:spPr>
        <p:txBody>
          <a:bodyPr wrap="square">
            <a:spAutoFit/>
          </a:bodyPr>
          <a:lstStyle/>
          <a:p>
            <a:r>
              <a:rPr lang="lt-LT" sz="2400" b="1" dirty="0">
                <a:solidFill>
                  <a:srgbClr val="000000"/>
                </a:solidFill>
                <a:latin typeface="Times New Roman" panose="02020603050405020304" pitchFamily="18" charset="0"/>
              </a:rPr>
              <a:t>1 t. PC prilyginama 3,5 t CO</a:t>
            </a:r>
            <a:r>
              <a:rPr lang="lt-LT" sz="2000" b="1" dirty="0">
                <a:solidFill>
                  <a:srgbClr val="000000"/>
                </a:solidFill>
                <a:latin typeface="Times New Roman" panose="02020603050405020304" pitchFamily="18" charset="0"/>
              </a:rPr>
              <a:t>2</a:t>
            </a:r>
            <a:r>
              <a:rPr lang="lt-LT" sz="2400" b="1" dirty="0">
                <a:solidFill>
                  <a:srgbClr val="000000"/>
                </a:solidFill>
                <a:latin typeface="Times New Roman" panose="02020603050405020304" pitchFamily="18" charset="0"/>
              </a:rPr>
              <a:t> emisijos, tai reiškia, kad įsisavinus PC gamybos technologiją pluoštinių kanapių pasėlių 1 ha gali sukurti prielaidas sumažinti apie 10 t CO</a:t>
            </a:r>
            <a:r>
              <a:rPr lang="lt-LT" sz="2000" b="1" dirty="0">
                <a:solidFill>
                  <a:srgbClr val="000000"/>
                </a:solidFill>
                <a:latin typeface="Times New Roman" panose="02020603050405020304" pitchFamily="18" charset="0"/>
              </a:rPr>
              <a:t>2</a:t>
            </a:r>
            <a:r>
              <a:rPr lang="lt-LT" sz="2400" b="1" dirty="0">
                <a:solidFill>
                  <a:srgbClr val="000000"/>
                </a:solidFill>
                <a:latin typeface="Times New Roman" panose="02020603050405020304" pitchFamily="18" charset="0"/>
              </a:rPr>
              <a:t> emisijos </a:t>
            </a:r>
            <a:endParaRPr lang="en-US" sz="24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xmlns="" val="698042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BA82DAD0-149B-4E69-B603-4603B52D53D6}"/>
              </a:ext>
            </a:extLst>
          </p:cNvPr>
          <p:cNvSpPr>
            <a:spLocks noGrp="1"/>
          </p:cNvSpPr>
          <p:nvPr>
            <p:ph type="title"/>
          </p:nvPr>
        </p:nvSpPr>
        <p:spPr>
          <a:xfrm>
            <a:off x="838200" y="365125"/>
            <a:ext cx="10515600" cy="866775"/>
          </a:xfrm>
        </p:spPr>
        <p:txBody>
          <a:bodyPr>
            <a:normAutofit/>
          </a:bodyPr>
          <a:lstStyle/>
          <a:p>
            <a:r>
              <a:rPr lang="lt-LT" sz="4000" b="1" dirty="0">
                <a:solidFill>
                  <a:schemeClr val="accent5">
                    <a:lumMod val="75000"/>
                  </a:schemeClr>
                </a:solidFill>
              </a:rPr>
              <a:t>Tvarios maisto gamybos koncepcijų poreikis</a:t>
            </a:r>
            <a:endParaRPr lang="en-US" sz="4000" b="1" dirty="0">
              <a:solidFill>
                <a:schemeClr val="accent5">
                  <a:lumMod val="75000"/>
                </a:schemeClr>
              </a:solidFill>
            </a:endParaRPr>
          </a:p>
        </p:txBody>
      </p:sp>
      <p:sp>
        <p:nvSpPr>
          <p:cNvPr id="3" name="Turinio vietos rezervavimo ženklas 2">
            <a:extLst>
              <a:ext uri="{FF2B5EF4-FFF2-40B4-BE49-F238E27FC236}">
                <a16:creationId xmlns:a16="http://schemas.microsoft.com/office/drawing/2014/main" xmlns="" id="{B784A7DF-0D6F-4DC1-A38A-5FBBCACD447C}"/>
              </a:ext>
            </a:extLst>
          </p:cNvPr>
          <p:cNvSpPr>
            <a:spLocks noGrp="1"/>
          </p:cNvSpPr>
          <p:nvPr>
            <p:ph idx="1"/>
          </p:nvPr>
        </p:nvSpPr>
        <p:spPr>
          <a:xfrm>
            <a:off x="4178300" y="1439862"/>
            <a:ext cx="7429500" cy="4795838"/>
          </a:xfrm>
          <a:solidFill>
            <a:schemeClr val="accent4">
              <a:lumMod val="60000"/>
              <a:lumOff val="40000"/>
            </a:schemeClr>
          </a:solidFill>
        </p:spPr>
        <p:txBody>
          <a:bodyPr>
            <a:normAutofit fontScale="92500" lnSpcReduction="10000"/>
          </a:bodyPr>
          <a:lstStyle/>
          <a:p>
            <a:pPr>
              <a:lnSpc>
                <a:spcPct val="100000"/>
              </a:lnSpc>
              <a:buFont typeface="Wingdings" panose="05000000000000000000" pitchFamily="2" charset="2"/>
              <a:buChar char="ü"/>
            </a:pPr>
            <a:r>
              <a:rPr lang="lt-LT" sz="3000" b="1" dirty="0">
                <a:ea typeface="Calibri" panose="020F0502020204030204" pitchFamily="34" charset="0"/>
                <a:cs typeface="Times New Roman" panose="02020603050405020304" pitchFamily="18" charset="0"/>
              </a:rPr>
              <a:t>Pagrindinis tokių strategijų veiksnys yra SOM lygio palaikymas arba padidinimas, skatinantis teigiamas ekosistemų funkcijas, tokias kaip produktyvumo padidėjimas, maistinių medžiagų ir vandens kaupimas, įsišaknijimas, aeracija ir dirvožemio organizmų gausos bei bioįvairovės užtikrinimas ir kt.</a:t>
            </a:r>
          </a:p>
          <a:p>
            <a:pPr marL="0" indent="0">
              <a:lnSpc>
                <a:spcPct val="100000"/>
              </a:lnSpc>
              <a:buNone/>
            </a:pPr>
            <a:endParaRPr lang="lt-LT" sz="3000" b="1" dirty="0">
              <a:cs typeface="Times New Roman" panose="02020603050405020304" pitchFamily="18" charset="0"/>
            </a:endParaRPr>
          </a:p>
          <a:p>
            <a:pPr>
              <a:lnSpc>
                <a:spcPct val="100000"/>
              </a:lnSpc>
              <a:buFont typeface="Wingdings" panose="05000000000000000000" pitchFamily="2" charset="2"/>
              <a:buChar char="ü"/>
            </a:pPr>
            <a:r>
              <a:rPr lang="lt-LT" sz="3000" b="1" dirty="0"/>
              <a:t>Vienas iš perspektyvių variantų yra naudoti „</a:t>
            </a:r>
            <a:r>
              <a:rPr lang="lt-LT" sz="3000" b="1" dirty="0" err="1"/>
              <a:t>Terra</a:t>
            </a:r>
            <a:r>
              <a:rPr lang="lt-LT" sz="3000" b="1" dirty="0"/>
              <a:t> </a:t>
            </a:r>
            <a:r>
              <a:rPr lang="lt-LT" sz="3000" b="1" dirty="0" err="1"/>
              <a:t>preta</a:t>
            </a:r>
            <a:r>
              <a:rPr lang="lt-LT" sz="3000" b="1" dirty="0"/>
              <a:t> koncepciją“, jungiančią </a:t>
            </a:r>
            <a:r>
              <a:rPr lang="lt-LT" sz="3000" b="1" dirty="0" err="1"/>
              <a:t>bioanglį</a:t>
            </a:r>
            <a:r>
              <a:rPr lang="lt-LT" sz="3000" b="1" dirty="0"/>
              <a:t> ir kompostavimo technologijas.</a:t>
            </a:r>
            <a:r>
              <a:rPr lang="lt-LT" sz="3000" dirty="0"/>
              <a:t> </a:t>
            </a:r>
            <a:endParaRPr lang="en-US" sz="3000" b="1" dirty="0"/>
          </a:p>
          <a:p>
            <a:pPr marL="0" indent="0">
              <a:buNone/>
            </a:pPr>
            <a:endParaRPr lang="en-US" dirty="0"/>
          </a:p>
        </p:txBody>
      </p:sp>
      <p:pic>
        <p:nvPicPr>
          <p:cNvPr id="3074" name="Picture 2" descr="Advanced Soil Organic Matter Management (E3137) - MSU Extension">
            <a:extLst>
              <a:ext uri="{FF2B5EF4-FFF2-40B4-BE49-F238E27FC236}">
                <a16:creationId xmlns:a16="http://schemas.microsoft.com/office/drawing/2014/main" xmlns="" id="{C049EDFE-B244-4BF9-93CC-F7C1FE69ED9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4200" y="1439862"/>
            <a:ext cx="3081721" cy="25225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9117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7BF2A2BA-0C5B-4475-B9F4-D05A293107B5}"/>
              </a:ext>
            </a:extLst>
          </p:cNvPr>
          <p:cNvSpPr>
            <a:spLocks noGrp="1"/>
          </p:cNvSpPr>
          <p:nvPr>
            <p:ph type="title"/>
          </p:nvPr>
        </p:nvSpPr>
        <p:spPr>
          <a:xfrm>
            <a:off x="774700" y="365125"/>
            <a:ext cx="10579100" cy="739775"/>
          </a:xfrm>
        </p:spPr>
        <p:txBody>
          <a:bodyPr>
            <a:normAutofit/>
          </a:bodyPr>
          <a:lstStyle/>
          <a:p>
            <a:pPr algn="ctr"/>
            <a:r>
              <a:rPr lang="lt-LT" sz="3800" b="1" dirty="0" err="1">
                <a:solidFill>
                  <a:schemeClr val="accent5">
                    <a:lumMod val="75000"/>
                  </a:schemeClr>
                </a:solidFill>
              </a:rPr>
              <a:t>Regeneracinės</a:t>
            </a:r>
            <a:r>
              <a:rPr lang="lt-LT" sz="3800" b="1" dirty="0">
                <a:solidFill>
                  <a:schemeClr val="accent5">
                    <a:lumMod val="75000"/>
                  </a:schemeClr>
                </a:solidFill>
              </a:rPr>
              <a:t> žemdirbystės praktika yra neišvengiama</a:t>
            </a:r>
            <a:endParaRPr lang="en-US" sz="3800" b="1" dirty="0">
              <a:solidFill>
                <a:schemeClr val="accent5">
                  <a:lumMod val="75000"/>
                </a:schemeClr>
              </a:solidFill>
            </a:endParaRPr>
          </a:p>
        </p:txBody>
      </p:sp>
      <p:sp>
        <p:nvSpPr>
          <p:cNvPr id="3" name="Turinio vietos rezervavimo ženklas 2">
            <a:extLst>
              <a:ext uri="{FF2B5EF4-FFF2-40B4-BE49-F238E27FC236}">
                <a16:creationId xmlns:a16="http://schemas.microsoft.com/office/drawing/2014/main" xmlns="" id="{250C80AF-AD2C-4F5A-9B17-228836C3DD95}"/>
              </a:ext>
            </a:extLst>
          </p:cNvPr>
          <p:cNvSpPr>
            <a:spLocks noGrp="1"/>
          </p:cNvSpPr>
          <p:nvPr>
            <p:ph idx="1"/>
          </p:nvPr>
        </p:nvSpPr>
        <p:spPr>
          <a:xfrm>
            <a:off x="3467100" y="1231900"/>
            <a:ext cx="8724900" cy="5461000"/>
          </a:xfrm>
        </p:spPr>
        <p:txBody>
          <a:bodyPr>
            <a:normAutofit fontScale="92500" lnSpcReduction="20000"/>
          </a:bodyPr>
          <a:lstStyle/>
          <a:p>
            <a:pPr marL="0" indent="0">
              <a:lnSpc>
                <a:spcPct val="110000"/>
              </a:lnSpc>
              <a:buNone/>
            </a:pPr>
            <a:r>
              <a:rPr lang="lt-LT" b="1" dirty="0" err="1">
                <a:solidFill>
                  <a:srgbClr val="FF0000"/>
                </a:solidFill>
                <a:highlight>
                  <a:srgbClr val="FFFF00"/>
                </a:highlight>
              </a:rPr>
              <a:t>Regeneracinė</a:t>
            </a:r>
            <a:r>
              <a:rPr lang="lt-LT" b="1" dirty="0">
                <a:solidFill>
                  <a:srgbClr val="FF0000"/>
                </a:solidFill>
                <a:highlight>
                  <a:srgbClr val="FFFF00"/>
                </a:highlight>
              </a:rPr>
              <a:t> žemdirbystė </a:t>
            </a:r>
            <a:r>
              <a:rPr lang="lt-LT" b="1" dirty="0"/>
              <a:t>(RŽ) – tai naujas požiūris į ūkininkavimą, kuriame dirvožemio išsaugojimas tampa atspirties tašku siekiant teikti daugybę paslaugų, kurios gerintų ne tik aplinką, bet ir sustiprintų tvarią maisto gamybą.</a:t>
            </a:r>
            <a:endParaRPr lang="lt-LT" sz="900" b="1" dirty="0"/>
          </a:p>
          <a:p>
            <a:pPr marL="0" indent="0">
              <a:lnSpc>
                <a:spcPct val="110000"/>
              </a:lnSpc>
              <a:buNone/>
            </a:pPr>
            <a:r>
              <a:rPr lang="lt-LT" b="1" dirty="0">
                <a:solidFill>
                  <a:srgbClr val="FF0000"/>
                </a:solidFill>
                <a:highlight>
                  <a:srgbClr val="FFFF00"/>
                </a:highlight>
              </a:rPr>
              <a:t>Atkuriamoji žemdirbystė </a:t>
            </a:r>
            <a:r>
              <a:rPr lang="lt-LT" b="1" dirty="0"/>
              <a:t>(AŽ) yra rezultatais pagrįsta maisto gamybos sistema, kuri puoselėja ir atkuria dirvožemio sveikatą, saugo klimatą ir vandens išteklius bei biologinę įvairovę, didina ūkių produktyvumą ir pelningumą. </a:t>
            </a:r>
          </a:p>
          <a:p>
            <a:pPr marL="0" indent="0">
              <a:lnSpc>
                <a:spcPct val="110000"/>
              </a:lnSpc>
              <a:buNone/>
            </a:pPr>
            <a:r>
              <a:rPr lang="lt-LT" b="1" dirty="0">
                <a:solidFill>
                  <a:srgbClr val="FF0000"/>
                </a:solidFill>
                <a:highlight>
                  <a:srgbClr val="FFFF00"/>
                </a:highlight>
              </a:rPr>
              <a:t>Padidėjęs anglies kiekis dirvožemyje </a:t>
            </a:r>
            <a:r>
              <a:rPr lang="lt-LT" b="1" dirty="0"/>
              <a:t>turi įtakos dirvožemio struktūrai (agregatų susidarymui) ir poringumui, taip pat vandens įsiskverbimo greičiui ir dirvožemio drėgmės sulaikymui; biologinei įvairovei ir dirvožemio organizmų aktyvumui bei augalų maistinių medžiagų prieinamumui (</a:t>
            </a:r>
            <a:r>
              <a:rPr lang="lt-LT" b="1" u="sng" dirty="0">
                <a:hlinkClick r:id="rId2"/>
              </a:rPr>
              <a:t> Bot ir </a:t>
            </a:r>
            <a:r>
              <a:rPr lang="lt-LT" b="1" u="sng" dirty="0" err="1">
                <a:hlinkClick r:id="rId2"/>
              </a:rPr>
              <a:t>Benites</a:t>
            </a:r>
            <a:r>
              <a:rPr lang="lt-LT" b="1" u="sng" dirty="0">
                <a:hlinkClick r:id="rId2"/>
              </a:rPr>
              <a:t>, 2005</a:t>
            </a:r>
            <a:r>
              <a:rPr lang="lt-LT" b="1" dirty="0"/>
              <a:t> ).</a:t>
            </a:r>
            <a:endParaRPr lang="en-US" dirty="0"/>
          </a:p>
        </p:txBody>
      </p:sp>
      <p:pic>
        <p:nvPicPr>
          <p:cNvPr id="2050" name="Picture 2" descr="Agriculture">
            <a:extLst>
              <a:ext uri="{FF2B5EF4-FFF2-40B4-BE49-F238E27FC236}">
                <a16:creationId xmlns:a16="http://schemas.microsoft.com/office/drawing/2014/main" xmlns="" id="{620FC5C2-C684-41AC-A132-C863ED673E0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4859"/>
          <a:stretch/>
        </p:blipFill>
        <p:spPr bwMode="auto">
          <a:xfrm>
            <a:off x="90566" y="1231900"/>
            <a:ext cx="3376534" cy="2533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9624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81718703-E6B4-4C71-9C40-2BE752D326AB}"/>
              </a:ext>
            </a:extLst>
          </p:cNvPr>
          <p:cNvSpPr>
            <a:spLocks noGrp="1"/>
          </p:cNvSpPr>
          <p:nvPr>
            <p:ph type="title"/>
          </p:nvPr>
        </p:nvSpPr>
        <p:spPr>
          <a:xfrm>
            <a:off x="838200" y="45305"/>
            <a:ext cx="10515600" cy="830996"/>
          </a:xfrm>
        </p:spPr>
        <p:txBody>
          <a:bodyPr>
            <a:normAutofit/>
          </a:bodyPr>
          <a:lstStyle/>
          <a:p>
            <a:pPr algn="ctr"/>
            <a:r>
              <a:rPr lang="lt-LT" sz="4000" b="1" dirty="0">
                <a:solidFill>
                  <a:schemeClr val="accent5">
                    <a:lumMod val="75000"/>
                  </a:schemeClr>
                </a:solidFill>
              </a:rPr>
              <a:t>Dirvožemio kokybės pagrindiniai parametrai</a:t>
            </a:r>
            <a:endParaRPr lang="en-US" sz="4000" b="1" dirty="0">
              <a:solidFill>
                <a:schemeClr val="accent5">
                  <a:lumMod val="75000"/>
                </a:schemeClr>
              </a:solidFill>
            </a:endParaRPr>
          </a:p>
        </p:txBody>
      </p:sp>
      <p:pic>
        <p:nvPicPr>
          <p:cNvPr id="4" name="Turinio vietos rezervavimo ženklas 3">
            <a:extLst>
              <a:ext uri="{FF2B5EF4-FFF2-40B4-BE49-F238E27FC236}">
                <a16:creationId xmlns:a16="http://schemas.microsoft.com/office/drawing/2014/main" xmlns="" id="{BC8CED36-A3D4-4FD4-9C70-1C88469359FC}"/>
              </a:ext>
            </a:extLst>
          </p:cNvPr>
          <p:cNvPicPr>
            <a:picLocks noGrp="1"/>
          </p:cNvPicPr>
          <p:nvPr>
            <p:ph idx="1"/>
          </p:nvPr>
        </p:nvPicPr>
        <p:blipFill rotWithShape="1">
          <a:blip r:embed="rId2" cstate="print"/>
          <a:srcRect l="55084" t="64508" r="30298" b="28051"/>
          <a:stretch/>
        </p:blipFill>
        <p:spPr bwMode="auto">
          <a:xfrm>
            <a:off x="5727699" y="1633680"/>
            <a:ext cx="5029201" cy="2425700"/>
          </a:xfrm>
          <a:prstGeom prst="rect">
            <a:avLst/>
          </a:prstGeom>
          <a:ln>
            <a:noFill/>
          </a:ln>
          <a:extLst>
            <a:ext uri="{53640926-AAD7-44D8-BBD7-CCE9431645EC}">
              <a14:shadowObscured xmlns:a14="http://schemas.microsoft.com/office/drawing/2010/main" xmlns=""/>
            </a:ext>
          </a:extLst>
        </p:spPr>
      </p:pic>
      <p:sp>
        <p:nvSpPr>
          <p:cNvPr id="5" name="Stačiakampis 4">
            <a:extLst>
              <a:ext uri="{FF2B5EF4-FFF2-40B4-BE49-F238E27FC236}">
                <a16:creationId xmlns:a16="http://schemas.microsoft.com/office/drawing/2014/main" xmlns="" id="{E1340C45-C8EA-4DAD-8AB8-BC010A7D1F93}"/>
              </a:ext>
            </a:extLst>
          </p:cNvPr>
          <p:cNvSpPr/>
          <p:nvPr/>
        </p:nvSpPr>
        <p:spPr>
          <a:xfrm>
            <a:off x="698498" y="1967624"/>
            <a:ext cx="5029201" cy="830997"/>
          </a:xfrm>
          <a:prstGeom prst="rect">
            <a:avLst/>
          </a:prstGeom>
          <a:solidFill>
            <a:schemeClr val="accent2">
              <a:lumMod val="60000"/>
              <a:lumOff val="40000"/>
            </a:schemeClr>
          </a:solidFill>
        </p:spPr>
        <p:txBody>
          <a:bodyPr wrap="square">
            <a:spAutoFit/>
          </a:bodyPr>
          <a:lstStyle/>
          <a:p>
            <a:r>
              <a:rPr lang="lt-LT" sz="4800" b="1" dirty="0"/>
              <a:t>Dirvožemio kokybė </a:t>
            </a:r>
            <a:endParaRPr lang="en-US" sz="4800" b="1" dirty="0"/>
          </a:p>
        </p:txBody>
      </p:sp>
      <p:sp>
        <p:nvSpPr>
          <p:cNvPr id="7" name="Rodyklė: dešinėn 6">
            <a:extLst>
              <a:ext uri="{FF2B5EF4-FFF2-40B4-BE49-F238E27FC236}">
                <a16:creationId xmlns:a16="http://schemas.microsoft.com/office/drawing/2014/main" xmlns="" id="{C2CADF7B-F7FF-4851-9FA7-43D6DACD07B8}"/>
              </a:ext>
            </a:extLst>
          </p:cNvPr>
          <p:cNvSpPr/>
          <p:nvPr/>
        </p:nvSpPr>
        <p:spPr>
          <a:xfrm>
            <a:off x="2384521" y="3720935"/>
            <a:ext cx="978408" cy="48463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dyklė: dešinėn 7">
            <a:extLst>
              <a:ext uri="{FF2B5EF4-FFF2-40B4-BE49-F238E27FC236}">
                <a16:creationId xmlns:a16="http://schemas.microsoft.com/office/drawing/2014/main" xmlns="" id="{CD3C75B9-5775-4DDE-B4E5-4721D7F199E7}"/>
              </a:ext>
            </a:extLst>
          </p:cNvPr>
          <p:cNvSpPr/>
          <p:nvPr/>
        </p:nvSpPr>
        <p:spPr>
          <a:xfrm>
            <a:off x="2349500" y="4757978"/>
            <a:ext cx="978408" cy="48463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čiakampis 8">
            <a:extLst>
              <a:ext uri="{FF2B5EF4-FFF2-40B4-BE49-F238E27FC236}">
                <a16:creationId xmlns:a16="http://schemas.microsoft.com/office/drawing/2014/main" xmlns="" id="{EF96560E-D0F6-4FA4-B11B-A1B88C988FA7}"/>
              </a:ext>
            </a:extLst>
          </p:cNvPr>
          <p:cNvSpPr/>
          <p:nvPr/>
        </p:nvSpPr>
        <p:spPr>
          <a:xfrm>
            <a:off x="3441626" y="3690915"/>
            <a:ext cx="5032147" cy="558743"/>
          </a:xfrm>
          <a:prstGeom prst="rect">
            <a:avLst/>
          </a:prstGeom>
          <a:solidFill>
            <a:schemeClr val="accent2">
              <a:lumMod val="60000"/>
              <a:lumOff val="40000"/>
            </a:schemeClr>
          </a:solidFill>
        </p:spPr>
        <p:txBody>
          <a:bodyPr wrap="none">
            <a:spAutoFit/>
          </a:bodyPr>
          <a:lstStyle/>
          <a:p>
            <a:pPr algn="just">
              <a:lnSpc>
                <a:spcPct val="115000"/>
              </a:lnSpc>
              <a:spcAft>
                <a:spcPts val="0"/>
              </a:spcAft>
            </a:pPr>
            <a:r>
              <a:rPr lang="lt-LT" sz="2800" b="1" dirty="0">
                <a:latin typeface="Calibri" panose="020F0502020204030204" pitchFamily="34" charset="0"/>
                <a:cs typeface="Times New Roman" panose="02020603050405020304" pitchFamily="18" charset="0"/>
              </a:rPr>
              <a:t>Padidinti dirvožemio derlingumą</a:t>
            </a:r>
            <a:endParaRPr lang="en-US" sz="2800" b="1" dirty="0">
              <a:latin typeface="Calibri" panose="020F0502020204030204" pitchFamily="34" charset="0"/>
              <a:cs typeface="Times New Roman" panose="02020603050405020304" pitchFamily="18" charset="0"/>
            </a:endParaRPr>
          </a:p>
        </p:txBody>
      </p:sp>
      <p:sp>
        <p:nvSpPr>
          <p:cNvPr id="10" name="Stačiakampis 9">
            <a:extLst>
              <a:ext uri="{FF2B5EF4-FFF2-40B4-BE49-F238E27FC236}">
                <a16:creationId xmlns:a16="http://schemas.microsoft.com/office/drawing/2014/main" xmlns="" id="{094A7669-93F8-4AC4-9AD3-7F5F0E1453E4}"/>
              </a:ext>
            </a:extLst>
          </p:cNvPr>
          <p:cNvSpPr/>
          <p:nvPr/>
        </p:nvSpPr>
        <p:spPr>
          <a:xfrm>
            <a:off x="3486750" y="4720922"/>
            <a:ext cx="4755549" cy="558743"/>
          </a:xfrm>
          <a:prstGeom prst="rect">
            <a:avLst/>
          </a:prstGeom>
          <a:solidFill>
            <a:schemeClr val="accent2">
              <a:lumMod val="60000"/>
              <a:lumOff val="40000"/>
            </a:schemeClr>
          </a:solidFill>
        </p:spPr>
        <p:txBody>
          <a:bodyPr wrap="square">
            <a:spAutoFit/>
          </a:bodyPr>
          <a:lstStyle/>
          <a:p>
            <a:pPr algn="just">
              <a:lnSpc>
                <a:spcPct val="115000"/>
              </a:lnSpc>
              <a:spcAft>
                <a:spcPts val="0"/>
              </a:spcAft>
            </a:pPr>
            <a:r>
              <a:rPr lang="lt-LT" sz="2800" b="1" dirty="0">
                <a:latin typeface="Calibri" panose="020F0502020204030204" pitchFamily="34" charset="0"/>
                <a:ea typeface="Calibri" panose="020F0502020204030204" pitchFamily="34" charset="0"/>
                <a:cs typeface="Times New Roman" panose="02020603050405020304" pitchFamily="18" charset="0"/>
              </a:rPr>
              <a:t>Užtikrinti C sekvestraciją</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Stačiakampis 10">
            <a:extLst>
              <a:ext uri="{FF2B5EF4-FFF2-40B4-BE49-F238E27FC236}">
                <a16:creationId xmlns:a16="http://schemas.microsoft.com/office/drawing/2014/main" xmlns="" id="{CE240A93-8D4F-47D8-8B0F-A0359C8736E0}"/>
              </a:ext>
            </a:extLst>
          </p:cNvPr>
          <p:cNvSpPr/>
          <p:nvPr/>
        </p:nvSpPr>
        <p:spPr>
          <a:xfrm>
            <a:off x="1" y="5556016"/>
            <a:ext cx="12192000" cy="1384995"/>
          </a:xfrm>
          <a:prstGeom prst="rect">
            <a:avLst/>
          </a:prstGeom>
          <a:solidFill>
            <a:schemeClr val="accent2">
              <a:lumMod val="60000"/>
              <a:lumOff val="40000"/>
            </a:schemeClr>
          </a:solidFill>
        </p:spPr>
        <p:txBody>
          <a:bodyPr wrap="square">
            <a:spAutoFit/>
          </a:bodyPr>
          <a:lstStyle/>
          <a:p>
            <a:r>
              <a:rPr lang="lt-LT" sz="2800" b="1" dirty="0">
                <a:latin typeface="Calibri" panose="020F0502020204030204" pitchFamily="34" charset="0"/>
                <a:ea typeface="Calibri" panose="020F0502020204030204" pitchFamily="34" charset="0"/>
                <a:cs typeface="Times New Roman" panose="02020603050405020304" pitchFamily="18" charset="0"/>
              </a:rPr>
              <a:t>         Dirvožemio kokybė yra vandens sulaikymo pajėgumo (AWC), dirvožemio organinių medžiagų lygio (SOM), šaknų tankio (</a:t>
            </a:r>
            <a:r>
              <a:rPr lang="lt-LT" sz="2800" b="1" dirty="0" err="1">
                <a:latin typeface="Calibri" panose="020F0502020204030204" pitchFamily="34" charset="0"/>
                <a:ea typeface="Calibri" panose="020F0502020204030204" pitchFamily="34" charset="0"/>
                <a:cs typeface="Times New Roman" panose="02020603050405020304" pitchFamily="18" charset="0"/>
              </a:rPr>
              <a:t>Rd</a:t>
            </a:r>
            <a:r>
              <a:rPr lang="lt-LT" sz="2800" b="1" dirty="0">
                <a:latin typeface="Calibri" panose="020F0502020204030204" pitchFamily="34" charset="0"/>
                <a:ea typeface="Calibri" panose="020F0502020204030204" pitchFamily="34" charset="0"/>
                <a:cs typeface="Times New Roman" panose="02020603050405020304" pitchFamily="18" charset="0"/>
              </a:rPr>
              <a:t>), katijonų mainų pajėgumo (CEC) ir laiko (t) funkcija (f). </a:t>
            </a:r>
            <a:endParaRPr lang="en-US" sz="2800" b="1" dirty="0"/>
          </a:p>
        </p:txBody>
      </p:sp>
      <p:pic>
        <p:nvPicPr>
          <p:cNvPr id="12" name="Paveikslėlis 11">
            <a:extLst>
              <a:ext uri="{FF2B5EF4-FFF2-40B4-BE49-F238E27FC236}">
                <a16:creationId xmlns:a16="http://schemas.microsoft.com/office/drawing/2014/main" xmlns="" id="{E60B9733-1C78-449B-B1B5-508B66CD14F3}"/>
              </a:ext>
            </a:extLst>
          </p:cNvPr>
          <p:cNvPicPr/>
          <p:nvPr/>
        </p:nvPicPr>
        <p:blipFill rotWithShape="1">
          <a:blip r:embed="rId2" cstate="print"/>
          <a:srcRect l="72305" t="64508" r="26210" b="31332"/>
          <a:stretch/>
        </p:blipFill>
        <p:spPr bwMode="auto">
          <a:xfrm>
            <a:off x="10756900" y="1633680"/>
            <a:ext cx="736602" cy="1384995"/>
          </a:xfrm>
          <a:prstGeom prst="rect">
            <a:avLst/>
          </a:prstGeom>
          <a:ln>
            <a:noFill/>
          </a:ln>
          <a:extLst>
            <a:ext uri="{53640926-AAD7-44D8-BBD7-CCE9431645EC}">
              <a14:shadowObscured xmlns:a14="http://schemas.microsoft.com/office/drawing/2010/main" xmlns=""/>
            </a:ext>
          </a:extLst>
        </p:spPr>
      </p:pic>
      <p:pic>
        <p:nvPicPr>
          <p:cNvPr id="6" name="Paveikslėlis 5">
            <a:extLst>
              <a:ext uri="{FF2B5EF4-FFF2-40B4-BE49-F238E27FC236}">
                <a16:creationId xmlns:a16="http://schemas.microsoft.com/office/drawing/2014/main" xmlns="" id="{E2335272-0A3E-4E05-AD2D-914C8E6B399B}"/>
              </a:ext>
            </a:extLst>
          </p:cNvPr>
          <p:cNvPicPr>
            <a:picLocks noChangeAspect="1"/>
          </p:cNvPicPr>
          <p:nvPr/>
        </p:nvPicPr>
        <p:blipFill rotWithShape="1">
          <a:blip r:embed="rId3" cstate="print"/>
          <a:srcRect l="71926" t="28691" r="4815" b="42210"/>
          <a:stretch/>
        </p:blipFill>
        <p:spPr>
          <a:xfrm flipH="1">
            <a:off x="151073" y="3429000"/>
            <a:ext cx="2039585" cy="1988841"/>
          </a:xfrm>
          <a:prstGeom prst="rect">
            <a:avLst/>
          </a:prstGeom>
        </p:spPr>
      </p:pic>
      <p:sp>
        <p:nvSpPr>
          <p:cNvPr id="3" name="Stačiakampis 2">
            <a:extLst>
              <a:ext uri="{FF2B5EF4-FFF2-40B4-BE49-F238E27FC236}">
                <a16:creationId xmlns:a16="http://schemas.microsoft.com/office/drawing/2014/main" xmlns="" id="{C55AC5B3-FC57-4D19-9CDC-8CD2F0B00B4E}"/>
              </a:ext>
            </a:extLst>
          </p:cNvPr>
          <p:cNvSpPr/>
          <p:nvPr/>
        </p:nvSpPr>
        <p:spPr>
          <a:xfrm>
            <a:off x="0" y="782952"/>
            <a:ext cx="12192000" cy="1015663"/>
          </a:xfrm>
          <a:prstGeom prst="rect">
            <a:avLst/>
          </a:prstGeom>
          <a:solidFill>
            <a:schemeClr val="accent2">
              <a:lumMod val="60000"/>
              <a:lumOff val="40000"/>
            </a:schemeClr>
          </a:solidFill>
        </p:spPr>
        <p:txBody>
          <a:bodyPr wrap="square">
            <a:spAutoFit/>
          </a:bodyPr>
          <a:lstStyle/>
          <a:p>
            <a:pPr algn="ctr"/>
            <a:r>
              <a:rPr lang="lt-LT" sz="3000" b="1" dirty="0">
                <a:latin typeface="Calibri" panose="020F0502020204030204" pitchFamily="34" charset="0"/>
                <a:cs typeface="Times New Roman" panose="02020603050405020304" pitchFamily="18" charset="0"/>
              </a:rPr>
              <a:t>Siekiant išlaikyti žemės ūkio produktyvumą ilgalaikėje perspektyvoje, </a:t>
            </a:r>
          </a:p>
          <a:p>
            <a:pPr algn="ctr"/>
            <a:r>
              <a:rPr lang="lt-LT" sz="3000" b="1" dirty="0">
                <a:latin typeface="Calibri" panose="020F0502020204030204" pitchFamily="34" charset="0"/>
                <a:cs typeface="Times New Roman" panose="02020603050405020304" pitchFamily="18" charset="0"/>
              </a:rPr>
              <a:t>SOM reikia palaikyti į dirvą nuolat įterpiant organines medžiagas</a:t>
            </a:r>
            <a:endParaRPr lang="en-US" sz="3000" b="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543804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0527F0F-102B-44F9-9E52-0589893F2BF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08585" y="312360"/>
            <a:ext cx="4840795" cy="5435600"/>
          </a:xfrm>
          <a:prstGeom prst="rect">
            <a:avLst/>
          </a:prstGeom>
        </p:spPr>
      </p:pic>
      <p:pic>
        <p:nvPicPr>
          <p:cNvPr id="5" name="Picture 4">
            <a:extLst>
              <a:ext uri="{FF2B5EF4-FFF2-40B4-BE49-F238E27FC236}">
                <a16:creationId xmlns:a16="http://schemas.microsoft.com/office/drawing/2014/main" xmlns="" id="{AD0DDB68-94B5-4D76-AE72-7C0F06CDE3E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78150" y="312360"/>
            <a:ext cx="3436299" cy="5435600"/>
          </a:xfrm>
          <a:prstGeom prst="rect">
            <a:avLst/>
          </a:prstGeom>
        </p:spPr>
      </p:pic>
      <p:sp>
        <p:nvSpPr>
          <p:cNvPr id="2" name="TextBox 1">
            <a:extLst>
              <a:ext uri="{FF2B5EF4-FFF2-40B4-BE49-F238E27FC236}">
                <a16:creationId xmlns:a16="http://schemas.microsoft.com/office/drawing/2014/main" xmlns="" id="{1DDBBEE4-8D79-402D-ADA9-E8F4DAF50910}"/>
              </a:ext>
            </a:extLst>
          </p:cNvPr>
          <p:cNvSpPr txBox="1"/>
          <p:nvPr/>
        </p:nvSpPr>
        <p:spPr>
          <a:xfrm>
            <a:off x="7315200" y="1676400"/>
            <a:ext cx="2362200" cy="1569660"/>
          </a:xfrm>
          <a:prstGeom prst="rect">
            <a:avLst/>
          </a:prstGeom>
          <a:noFill/>
        </p:spPr>
        <p:txBody>
          <a:bodyPr wrap="square" rtlCol="0">
            <a:spAutoFit/>
          </a:bodyPr>
          <a:lstStyle/>
          <a:p>
            <a:pPr algn="ctr"/>
            <a:r>
              <a:rPr lang="en-US" sz="2400" b="1" dirty="0">
                <a:latin typeface="Arial Black" panose="020B0A04020102020204" pitchFamily="34" charset="0"/>
              </a:rPr>
              <a:t>VILNIUS </a:t>
            </a:r>
          </a:p>
          <a:p>
            <a:pPr algn="ctr"/>
            <a:r>
              <a:rPr lang="en-US" sz="2400" b="1" dirty="0">
                <a:latin typeface="Arial Black" panose="020B0A04020102020204" pitchFamily="34" charset="0"/>
              </a:rPr>
              <a:t>1930’s</a:t>
            </a:r>
          </a:p>
          <a:p>
            <a:pPr algn="ctr"/>
            <a:r>
              <a:rPr lang="en-US" sz="2400" b="1" dirty="0">
                <a:latin typeface="Arial Black" panose="020B0A04020102020204" pitchFamily="34" charset="0"/>
              </a:rPr>
              <a:t>Giant Hemp</a:t>
            </a:r>
          </a:p>
          <a:p>
            <a:pPr algn="ctr"/>
            <a:endParaRPr lang="en-US" sz="2400" b="1" dirty="0">
              <a:latin typeface="Arial Black" panose="020B0A04020102020204" pitchFamily="34" charset="0"/>
            </a:endParaRPr>
          </a:p>
        </p:txBody>
      </p:sp>
      <p:sp>
        <p:nvSpPr>
          <p:cNvPr id="6" name="Stačiakampis 5">
            <a:extLst>
              <a:ext uri="{FF2B5EF4-FFF2-40B4-BE49-F238E27FC236}">
                <a16:creationId xmlns:a16="http://schemas.microsoft.com/office/drawing/2014/main" xmlns="" id="{2ACD8F8A-25C7-4C62-87D5-1150ECC1A3E3}"/>
              </a:ext>
            </a:extLst>
          </p:cNvPr>
          <p:cNvSpPr/>
          <p:nvPr/>
        </p:nvSpPr>
        <p:spPr>
          <a:xfrm>
            <a:off x="0" y="5949702"/>
            <a:ext cx="12192000" cy="800219"/>
          </a:xfrm>
          <a:prstGeom prst="rect">
            <a:avLst/>
          </a:prstGeom>
          <a:solidFill>
            <a:schemeClr val="accent4">
              <a:lumMod val="60000"/>
              <a:lumOff val="40000"/>
            </a:schemeClr>
          </a:solidFill>
        </p:spPr>
        <p:txBody>
          <a:bodyPr wrap="square">
            <a:spAutoFit/>
          </a:bodyPr>
          <a:lstStyle/>
          <a:p>
            <a:pPr algn="ctr"/>
            <a:r>
              <a:rPr lang="lt-LT" sz="2800" b="1" dirty="0">
                <a:latin typeface="Times New Roman" panose="02020603050405020304" pitchFamily="18" charset="0"/>
                <a:ea typeface="Calibri" panose="020F0502020204030204" pitchFamily="34" charset="0"/>
              </a:rPr>
              <a:t>1 ha pramoninių kanapių gali sugerti net iki 22 tonų CO</a:t>
            </a:r>
            <a:r>
              <a:rPr lang="lt-LT" sz="2400" b="1" dirty="0">
                <a:latin typeface="Times New Roman" panose="02020603050405020304" pitchFamily="18" charset="0"/>
                <a:ea typeface="Calibri" panose="020F0502020204030204" pitchFamily="34" charset="0"/>
              </a:rPr>
              <a:t>2</a:t>
            </a:r>
            <a:r>
              <a:rPr lang="lt-LT" sz="2800" b="1" dirty="0">
                <a:latin typeface="Times New Roman" panose="02020603050405020304" pitchFamily="18" charset="0"/>
                <a:ea typeface="Calibri" panose="020F0502020204030204" pitchFamily="34" charset="0"/>
              </a:rPr>
              <a:t> iš atmosferos </a:t>
            </a:r>
            <a:r>
              <a:rPr lang="lt-LT" dirty="0">
                <a:latin typeface="Times New Roman" panose="02020603050405020304" pitchFamily="18" charset="0"/>
                <a:ea typeface="Calibri" panose="020F0502020204030204" pitchFamily="34" charset="0"/>
              </a:rPr>
              <a:t>(</a:t>
            </a:r>
            <a:r>
              <a:rPr lang="lt-LT" dirty="0">
                <a:latin typeface="Times New Roman" panose="02020603050405020304" pitchFamily="18" charset="0"/>
                <a:ea typeface="Calibri" panose="020F0502020204030204" pitchFamily="34" charset="0"/>
                <a:hlinkClick r:id="rId5"/>
              </a:rPr>
              <a:t>https://docs.google.com/document/d/110rXNdysp93MDdTpNhKnMxoGivwg6nG6lWL-_nX2X-I/mobilebasic</a:t>
            </a:r>
            <a:r>
              <a:rPr lang="lt-LT" dirty="0">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xmlns="" val="761741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ULOWNIA TOMENTOSA. Foxglove Tree. | thepalmtreecompany">
            <a:extLst>
              <a:ext uri="{FF2B5EF4-FFF2-40B4-BE49-F238E27FC236}">
                <a16:creationId xmlns:a16="http://schemas.microsoft.com/office/drawing/2014/main" xmlns="" id="{5272A556-51E9-44B4-9618-27AC3326EC4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21698" y="330200"/>
            <a:ext cx="7748604" cy="554133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tačiakampis 4">
            <a:extLst>
              <a:ext uri="{FF2B5EF4-FFF2-40B4-BE49-F238E27FC236}">
                <a16:creationId xmlns:a16="http://schemas.microsoft.com/office/drawing/2014/main" xmlns="" id="{8E9D591B-B9A6-465A-9082-0C4D6083D3A0}"/>
              </a:ext>
            </a:extLst>
          </p:cNvPr>
          <p:cNvSpPr/>
          <p:nvPr/>
        </p:nvSpPr>
        <p:spPr>
          <a:xfrm>
            <a:off x="1" y="6118880"/>
            <a:ext cx="12191999" cy="523220"/>
          </a:xfrm>
          <a:prstGeom prst="rect">
            <a:avLst/>
          </a:prstGeom>
          <a:solidFill>
            <a:schemeClr val="accent4">
              <a:lumMod val="60000"/>
              <a:lumOff val="40000"/>
            </a:schemeClr>
          </a:solidFill>
        </p:spPr>
        <p:txBody>
          <a:bodyPr wrap="square">
            <a:spAutoFit/>
          </a:bodyPr>
          <a:lstStyle/>
          <a:p>
            <a:r>
              <a:rPr lang="lt-LT" sz="2800" b="1" dirty="0">
                <a:latin typeface="Times New Roman" panose="02020603050405020304" pitchFamily="18" charset="0"/>
                <a:ea typeface="Calibri" panose="020F0502020204030204" pitchFamily="34" charset="0"/>
              </a:rPr>
              <a:t>1 ha </a:t>
            </a:r>
            <a:r>
              <a:rPr lang="lt-LT" sz="2800" b="1" dirty="0" err="1">
                <a:latin typeface="Times New Roman" panose="02020603050405020304" pitchFamily="18" charset="0"/>
                <a:ea typeface="Calibri" panose="020F0502020204030204" pitchFamily="34" charset="0"/>
              </a:rPr>
              <a:t>Paulownijos</a:t>
            </a:r>
            <a:r>
              <a:rPr lang="lt-LT" sz="2800" b="1" dirty="0">
                <a:latin typeface="Times New Roman" panose="02020603050405020304" pitchFamily="18" charset="0"/>
                <a:ea typeface="Calibri" panose="020F0502020204030204" pitchFamily="34" charset="0"/>
              </a:rPr>
              <a:t> plantacijos gali sugerti iš atmosferos nuo 80 iki 120 tonų CO</a:t>
            </a:r>
            <a:r>
              <a:rPr lang="lt-LT" sz="2400" b="1" dirty="0">
                <a:latin typeface="Times New Roman" panose="02020603050405020304" pitchFamily="18" charset="0"/>
                <a:ea typeface="Calibri" panose="020F0502020204030204" pitchFamily="34" charset="0"/>
              </a:rPr>
              <a:t>2</a:t>
            </a:r>
            <a:endParaRPr lang="en-US" sz="2000" dirty="0"/>
          </a:p>
        </p:txBody>
      </p:sp>
    </p:spTree>
    <p:extLst>
      <p:ext uri="{BB962C8B-B14F-4D97-AF65-F5344CB8AC3E}">
        <p14:creationId xmlns:p14="http://schemas.microsoft.com/office/powerpoint/2010/main" xmlns="" val="32697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DFE7CC-7AA9-C84E-A7A1-1FB8FAA67D9D}"/>
              </a:ext>
            </a:extLst>
          </p:cNvPr>
          <p:cNvSpPr>
            <a:spLocks noGrp="1"/>
          </p:cNvSpPr>
          <p:nvPr>
            <p:ph type="title"/>
          </p:nvPr>
        </p:nvSpPr>
        <p:spPr>
          <a:xfrm>
            <a:off x="531812" y="391108"/>
            <a:ext cx="11128376" cy="807208"/>
          </a:xfrm>
        </p:spPr>
        <p:txBody>
          <a:bodyPr>
            <a:normAutofit/>
          </a:bodyPr>
          <a:lstStyle/>
          <a:p>
            <a:pPr algn="ctr"/>
            <a:r>
              <a:rPr lang="lt-LT" sz="3600" b="1" dirty="0">
                <a:solidFill>
                  <a:schemeClr val="accent5">
                    <a:lumMod val="75000"/>
                  </a:schemeClr>
                </a:solidFill>
              </a:rPr>
              <a:t>Sparčiai auganti dirvožemio organinės anglies (SOC) svarba</a:t>
            </a:r>
            <a:endParaRPr lang="x-none" sz="3600" b="1" dirty="0">
              <a:solidFill>
                <a:schemeClr val="accent5">
                  <a:lumMod val="75000"/>
                </a:schemeClr>
              </a:solidFill>
            </a:endParaRPr>
          </a:p>
        </p:txBody>
      </p:sp>
      <p:sp>
        <p:nvSpPr>
          <p:cNvPr id="12" name="Content Placeholder 11">
            <a:extLst>
              <a:ext uri="{FF2B5EF4-FFF2-40B4-BE49-F238E27FC236}">
                <a16:creationId xmlns:a16="http://schemas.microsoft.com/office/drawing/2014/main" xmlns="" id="{876AA9FF-7591-9A47-99D7-EAEEA979D296}"/>
              </a:ext>
            </a:extLst>
          </p:cNvPr>
          <p:cNvSpPr>
            <a:spLocks noGrp="1"/>
          </p:cNvSpPr>
          <p:nvPr>
            <p:ph idx="1"/>
          </p:nvPr>
        </p:nvSpPr>
        <p:spPr>
          <a:xfrm>
            <a:off x="166371" y="2044701"/>
            <a:ext cx="3783329" cy="4813300"/>
          </a:xfrm>
          <a:solidFill>
            <a:schemeClr val="accent4">
              <a:lumMod val="60000"/>
              <a:lumOff val="40000"/>
            </a:schemeClr>
          </a:solidFill>
        </p:spPr>
        <p:txBody>
          <a:bodyPr>
            <a:normAutofit fontScale="92500"/>
          </a:bodyPr>
          <a:lstStyle/>
          <a:p>
            <a:pPr>
              <a:buFont typeface="Wingdings" panose="05000000000000000000" pitchFamily="2" charset="2"/>
              <a:buChar char="ü"/>
            </a:pPr>
            <a:r>
              <a:rPr lang="x-none" dirty="0"/>
              <a:t> </a:t>
            </a:r>
            <a:r>
              <a:rPr lang="x-none" b="1" dirty="0">
                <a:solidFill>
                  <a:srgbClr val="FF0000"/>
                </a:solidFill>
              </a:rPr>
              <a:t>Dirvožemio</a:t>
            </a:r>
            <a:r>
              <a:rPr lang="lt-LT" b="1" dirty="0">
                <a:solidFill>
                  <a:srgbClr val="FF0000"/>
                </a:solidFill>
              </a:rPr>
              <a:t> organinė </a:t>
            </a:r>
            <a:r>
              <a:rPr lang="x-none" b="1" dirty="0">
                <a:solidFill>
                  <a:srgbClr val="FF0000"/>
                </a:solidFill>
              </a:rPr>
              <a:t> </a:t>
            </a:r>
            <a:r>
              <a:rPr lang="lt-LT" b="1" dirty="0">
                <a:solidFill>
                  <a:srgbClr val="FF0000"/>
                </a:solidFill>
              </a:rPr>
              <a:t>anglis </a:t>
            </a:r>
            <a:r>
              <a:rPr lang="lt-LT" b="1" dirty="0"/>
              <a:t>– dirvos </a:t>
            </a:r>
            <a:r>
              <a:rPr lang="x-none" b="1" dirty="0"/>
              <a:t>sveikatos ir derlingumo rodiklis</a:t>
            </a:r>
          </a:p>
          <a:p>
            <a:pPr>
              <a:buFont typeface="Wingdings" panose="05000000000000000000" pitchFamily="2" charset="2"/>
              <a:buChar char="ü"/>
            </a:pPr>
            <a:r>
              <a:rPr lang="x-none" b="1" dirty="0"/>
              <a:t> Anglis </a:t>
            </a:r>
            <a:r>
              <a:rPr lang="lt-LT" b="1" dirty="0"/>
              <a:t>(C)- s</a:t>
            </a:r>
            <a:r>
              <a:rPr lang="x-none" b="1" dirty="0"/>
              <a:t>varbus elementas vis</a:t>
            </a:r>
            <a:r>
              <a:rPr lang="lt-LT" b="1" dirty="0" err="1"/>
              <a:t>iems</a:t>
            </a:r>
            <a:r>
              <a:rPr lang="x-none" b="1" dirty="0"/>
              <a:t> gyv</a:t>
            </a:r>
            <a:r>
              <a:rPr lang="lt-LT" b="1" dirty="0" err="1"/>
              <a:t>iems</a:t>
            </a:r>
            <a:r>
              <a:rPr lang="x-none" b="1" dirty="0"/>
              <a:t> organizm</a:t>
            </a:r>
            <a:r>
              <a:rPr lang="lt-LT" b="1" dirty="0" err="1"/>
              <a:t>ams</a:t>
            </a:r>
            <a:endParaRPr lang="x-none" b="1" dirty="0"/>
          </a:p>
          <a:p>
            <a:pPr>
              <a:buFont typeface="Wingdings" panose="05000000000000000000" pitchFamily="2" charset="2"/>
              <a:buChar char="ü"/>
            </a:pPr>
            <a:r>
              <a:rPr lang="x-none" b="1" dirty="0"/>
              <a:t> Anglis </a:t>
            </a:r>
            <a:r>
              <a:rPr lang="lt-LT" b="1" dirty="0"/>
              <a:t>(C) - p</a:t>
            </a:r>
            <a:r>
              <a:rPr lang="x-none" b="1" dirty="0"/>
              <a:t>agrindinė augalų statybin</a:t>
            </a:r>
            <a:r>
              <a:rPr lang="lt-LT" b="1" dirty="0"/>
              <a:t>ė</a:t>
            </a:r>
            <a:r>
              <a:rPr lang="x-none" b="1" dirty="0"/>
              <a:t> medžiaga </a:t>
            </a:r>
          </a:p>
          <a:p>
            <a:pPr>
              <a:buFont typeface="Wingdings" panose="05000000000000000000" pitchFamily="2" charset="2"/>
              <a:buChar char="ü"/>
            </a:pPr>
            <a:r>
              <a:rPr lang="lt-LT" b="1" dirty="0"/>
              <a:t> Nuo C priklauso k</a:t>
            </a:r>
            <a:r>
              <a:rPr lang="x-none" b="1" dirty="0"/>
              <a:t>itų cheminių medžiagų prieinamum</a:t>
            </a:r>
            <a:r>
              <a:rPr lang="lt-LT" b="1" dirty="0" err="1"/>
              <a:t>as</a:t>
            </a:r>
            <a:r>
              <a:rPr lang="x-none" b="1" dirty="0"/>
              <a:t> augalams</a:t>
            </a:r>
          </a:p>
          <a:p>
            <a:pPr marL="0" indent="0">
              <a:buNone/>
            </a:pPr>
            <a:endParaRPr lang="x-none" sz="2000" dirty="0"/>
          </a:p>
        </p:txBody>
      </p:sp>
      <p:pic>
        <p:nvPicPr>
          <p:cNvPr id="2050" name="Picture 2" descr="Importance of Photosynthesis and Why is it Vital for Survival of Life -  Biology Wise">
            <a:extLst>
              <a:ext uri="{FF2B5EF4-FFF2-40B4-BE49-F238E27FC236}">
                <a16:creationId xmlns:a16="http://schemas.microsoft.com/office/drawing/2014/main" xmlns="" id="{C4D2FDCF-481B-4AF3-BAF6-C244B9226D33}"/>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619" t="10185" r="2128" b="7593"/>
          <a:stretch/>
        </p:blipFill>
        <p:spPr bwMode="auto">
          <a:xfrm>
            <a:off x="7419540" y="1319338"/>
            <a:ext cx="4240648" cy="553866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C56B0B12-BE8E-4A56-8127-30D5FCAC9B7D}"/>
              </a:ext>
            </a:extLst>
          </p:cNvPr>
          <p:cNvSpPr txBox="1"/>
          <p:nvPr/>
        </p:nvSpPr>
        <p:spPr>
          <a:xfrm>
            <a:off x="3966301" y="3072348"/>
            <a:ext cx="3640999" cy="1692771"/>
          </a:xfrm>
          <a:prstGeom prst="rect">
            <a:avLst/>
          </a:prstGeom>
          <a:solidFill>
            <a:schemeClr val="accent4">
              <a:lumMod val="60000"/>
              <a:lumOff val="40000"/>
            </a:schemeClr>
          </a:solidFill>
        </p:spPr>
        <p:txBody>
          <a:bodyPr wrap="square" rtlCol="0">
            <a:spAutoFit/>
          </a:bodyPr>
          <a:lstStyle/>
          <a:p>
            <a:pPr marL="342900" indent="-342900">
              <a:buFont typeface="Wingdings" panose="05000000000000000000" pitchFamily="2" charset="2"/>
              <a:buChar char="ü"/>
            </a:pPr>
            <a:r>
              <a:rPr lang="x-none" sz="2600" b="1" dirty="0"/>
              <a:t>Anglis (C) </a:t>
            </a:r>
            <a:r>
              <a:rPr lang="lt-LT" sz="2600" b="1" dirty="0"/>
              <a:t>yra </a:t>
            </a:r>
            <a:r>
              <a:rPr lang="x-none" sz="2600" b="1" dirty="0"/>
              <a:t>pagrindinis microorganizmų maistas </a:t>
            </a:r>
          </a:p>
        </p:txBody>
      </p:sp>
      <p:sp>
        <p:nvSpPr>
          <p:cNvPr id="9" name="Stačiakampis 8">
            <a:extLst>
              <a:ext uri="{FF2B5EF4-FFF2-40B4-BE49-F238E27FC236}">
                <a16:creationId xmlns:a16="http://schemas.microsoft.com/office/drawing/2014/main" xmlns="" id="{7989DC16-01E4-479C-BD2A-AD49EB7EC812}"/>
              </a:ext>
            </a:extLst>
          </p:cNvPr>
          <p:cNvSpPr/>
          <p:nvPr/>
        </p:nvSpPr>
        <p:spPr>
          <a:xfrm>
            <a:off x="3966301" y="4765119"/>
            <a:ext cx="3640999" cy="2092881"/>
          </a:xfrm>
          <a:prstGeom prst="rect">
            <a:avLst/>
          </a:prstGeom>
          <a:solidFill>
            <a:schemeClr val="accent4">
              <a:lumMod val="60000"/>
              <a:lumOff val="40000"/>
            </a:schemeClr>
          </a:solidFill>
        </p:spPr>
        <p:txBody>
          <a:bodyPr wrap="square">
            <a:spAutoFit/>
          </a:bodyPr>
          <a:lstStyle/>
          <a:p>
            <a:pPr marL="342900" indent="-342900">
              <a:buFont typeface="Wingdings" panose="05000000000000000000" pitchFamily="2" charset="2"/>
              <a:buChar char="ü"/>
            </a:pPr>
            <a:r>
              <a:rPr lang="lt-LT" sz="2600" b="1" dirty="0"/>
              <a:t>N</a:t>
            </a:r>
            <a:r>
              <a:rPr lang="en-GB" sz="2600" b="1" dirty="0" err="1"/>
              <a:t>uo</a:t>
            </a:r>
            <a:r>
              <a:rPr lang="x-none" sz="2600" b="1" dirty="0"/>
              <a:t> 1,4</a:t>
            </a:r>
            <a:r>
              <a:rPr lang="lt-LT" sz="2600" b="1" dirty="0"/>
              <a:t> </a:t>
            </a:r>
            <a:r>
              <a:rPr lang="x-none" sz="2600" b="1" dirty="0"/>
              <a:t>t –</a:t>
            </a:r>
            <a:r>
              <a:rPr lang="lt-LT" sz="2600" b="1" dirty="0"/>
              <a:t> </a:t>
            </a:r>
            <a:r>
              <a:rPr lang="x-none" sz="2600" b="1" dirty="0"/>
              <a:t>iki 3</a:t>
            </a:r>
            <a:r>
              <a:rPr lang="lt-LT" sz="2600" b="1" dirty="0"/>
              <a:t> </a:t>
            </a:r>
            <a:r>
              <a:rPr lang="x-none" sz="2600" b="1" dirty="0"/>
              <a:t>t C/ha/m užrakinama dirvožemyje organinės anglies pavidal</a:t>
            </a:r>
            <a:r>
              <a:rPr lang="lt-LT" sz="2600" b="1" dirty="0"/>
              <a:t>u</a:t>
            </a:r>
            <a:r>
              <a:rPr lang="x-none" sz="2600" b="1" dirty="0"/>
              <a:t> </a:t>
            </a:r>
            <a:r>
              <a:rPr lang="lt-LT" sz="2600" b="1" dirty="0"/>
              <a:t>(apie 40 proc.)</a:t>
            </a:r>
            <a:endParaRPr lang="x-none" sz="2600" b="1" dirty="0"/>
          </a:p>
        </p:txBody>
      </p:sp>
    </p:spTree>
    <p:extLst>
      <p:ext uri="{BB962C8B-B14F-4D97-AF65-F5344CB8AC3E}">
        <p14:creationId xmlns:p14="http://schemas.microsoft.com/office/powerpoint/2010/main" xmlns="" val="332583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BE60EE1-970A-488B-88B0-6B139D75CAF3}"/>
              </a:ext>
            </a:extLst>
          </p:cNvPr>
          <p:cNvSpPr>
            <a:spLocks noGrp="1"/>
          </p:cNvSpPr>
          <p:nvPr>
            <p:ph type="title"/>
          </p:nvPr>
        </p:nvSpPr>
        <p:spPr>
          <a:xfrm>
            <a:off x="838200" y="415925"/>
            <a:ext cx="10515600" cy="803275"/>
          </a:xfrm>
        </p:spPr>
        <p:txBody>
          <a:bodyPr>
            <a:normAutofit/>
          </a:bodyPr>
          <a:lstStyle/>
          <a:p>
            <a:pPr algn="ctr"/>
            <a:r>
              <a:rPr lang="lt-LT" sz="3600" b="1" dirty="0">
                <a:solidFill>
                  <a:schemeClr val="accent5">
                    <a:lumMod val="75000"/>
                  </a:schemeClr>
                </a:solidFill>
              </a:rPr>
              <a:t>TERRA PRETA - juodoji žemė</a:t>
            </a:r>
            <a:endParaRPr lang="en-US" sz="3600" b="1" dirty="0">
              <a:solidFill>
                <a:schemeClr val="accent5">
                  <a:lumMod val="75000"/>
                </a:schemeClr>
              </a:solidFill>
            </a:endParaRPr>
          </a:p>
        </p:txBody>
      </p:sp>
      <p:pic>
        <p:nvPicPr>
          <p:cNvPr id="4" name="Picture 5" descr="Terra preta dirvožemio profilis">
            <a:extLst>
              <a:ext uri="{FF2B5EF4-FFF2-40B4-BE49-F238E27FC236}">
                <a16:creationId xmlns:a16="http://schemas.microsoft.com/office/drawing/2014/main" xmlns="" id="{57757993-A801-40AA-914F-780A42CB1C21}"/>
              </a:ext>
            </a:extLst>
          </p:cNvPr>
          <p:cNvPicPr>
            <a:picLocks noGrp="1"/>
          </p:cNvPicPr>
          <p:nvPr>
            <p:ph idx="1"/>
          </p:nvPr>
        </p:nvPicPr>
        <p:blipFill rotWithShape="1">
          <a:blip r:embed="rId2" cstate="print">
            <a:extLst>
              <a:ext uri="{28A0092B-C50C-407E-A947-70E740481C1C}">
                <a14:useLocalDpi xmlns:a14="http://schemas.microsoft.com/office/drawing/2010/main" xmlns="" val="0"/>
              </a:ext>
            </a:extLst>
          </a:blip>
          <a:srcRect t="980" r="53663"/>
          <a:stretch/>
        </p:blipFill>
        <p:spPr bwMode="auto">
          <a:xfrm>
            <a:off x="0" y="1521410"/>
            <a:ext cx="3428999" cy="5196889"/>
          </a:xfrm>
          <a:prstGeom prst="rect">
            <a:avLst/>
          </a:prstGeom>
          <a:noFill/>
          <a:ln>
            <a:noFill/>
          </a:ln>
        </p:spPr>
      </p:pic>
      <p:sp>
        <p:nvSpPr>
          <p:cNvPr id="5" name="Stačiakampis 4">
            <a:extLst>
              <a:ext uri="{FF2B5EF4-FFF2-40B4-BE49-F238E27FC236}">
                <a16:creationId xmlns:a16="http://schemas.microsoft.com/office/drawing/2014/main" xmlns="" id="{285FE904-748B-4ECA-BB09-5B2A8871A0C2}"/>
              </a:ext>
            </a:extLst>
          </p:cNvPr>
          <p:cNvSpPr/>
          <p:nvPr/>
        </p:nvSpPr>
        <p:spPr>
          <a:xfrm>
            <a:off x="6743700" y="1521410"/>
            <a:ext cx="5448300" cy="5262979"/>
          </a:xfrm>
          <a:prstGeom prst="rect">
            <a:avLst/>
          </a:prstGeom>
        </p:spPr>
        <p:txBody>
          <a:bodyPr wrap="square">
            <a:spAutoFit/>
          </a:bodyPr>
          <a:lstStyle/>
          <a:p>
            <a:r>
              <a:rPr lang="lt-LT" sz="2400" b="1" dirty="0">
                <a:solidFill>
                  <a:srgbClr val="212529"/>
                </a:solidFill>
                <a:ea typeface="Times New Roman" panose="02020603050405020304" pitchFamily="18" charset="0"/>
              </a:rPr>
              <a:t>Amazonės indėnai patirtis atstatyti derlingą dirvą.</a:t>
            </a:r>
          </a:p>
          <a:p>
            <a:r>
              <a:rPr lang="lt-LT" sz="2400" b="1" dirty="0" err="1"/>
              <a:t>Terra</a:t>
            </a:r>
            <a:r>
              <a:rPr lang="lt-LT" sz="2400" b="1" dirty="0"/>
              <a:t> </a:t>
            </a:r>
            <a:r>
              <a:rPr lang="lt-LT" sz="2400" b="1" dirty="0" err="1"/>
              <a:t>Preta</a:t>
            </a:r>
            <a:r>
              <a:rPr lang="lt-LT" sz="2400" b="1" dirty="0"/>
              <a:t> yra ypač derlingi dirvožemiai, pasižymintys dideliu organinės anglies ir fosforo kiekiu, siekiančiu 200–400 mg P/kg, bei didesniu katijonų mainų pajėgumu, aukštu pH ir geresniu maistiniu medžiagų baziniu prisotinimu nei aplinkiniai dirvožemiai. </a:t>
            </a:r>
          </a:p>
          <a:p>
            <a:r>
              <a:rPr lang="lt-LT" sz="2400" b="1" dirty="0"/>
              <a:t>Dauguma </a:t>
            </a:r>
            <a:r>
              <a:rPr lang="lt-LT" sz="2400" b="1" dirty="0" err="1"/>
              <a:t>Terra</a:t>
            </a:r>
            <a:r>
              <a:rPr lang="lt-LT" sz="2400" b="1" dirty="0"/>
              <a:t> </a:t>
            </a:r>
            <a:r>
              <a:rPr lang="lt-LT" sz="2400" b="1" dirty="0" err="1"/>
              <a:t>Preta</a:t>
            </a:r>
            <a:r>
              <a:rPr lang="lt-LT" sz="2400" b="1" dirty="0"/>
              <a:t> dirvožemių anglių yra 10–20 mikronų dydžio. (Pvz., žmogaus plaukai yra 70 mikronų storio). </a:t>
            </a:r>
          </a:p>
          <a:p>
            <a:r>
              <a:rPr lang="lt-LT" sz="2400" b="1" dirty="0"/>
              <a:t>Tik mažos </a:t>
            </a:r>
            <a:r>
              <a:rPr lang="lt-LT" sz="2400" b="1" dirty="0" err="1"/>
              <a:t>bioanglies</a:t>
            </a:r>
            <a:r>
              <a:rPr lang="lt-LT" sz="2400" b="1" dirty="0"/>
              <a:t> dalelės sudaro dirvožemio agregatus.</a:t>
            </a:r>
            <a:endParaRPr lang="en-US" sz="2400" b="1" dirty="0"/>
          </a:p>
        </p:txBody>
      </p:sp>
      <p:pic>
        <p:nvPicPr>
          <p:cNvPr id="6" name="Picture 5" descr="Terra preta dirvožemio profilis">
            <a:extLst>
              <a:ext uri="{FF2B5EF4-FFF2-40B4-BE49-F238E27FC236}">
                <a16:creationId xmlns:a16="http://schemas.microsoft.com/office/drawing/2014/main" xmlns="" id="{6C898CF0-E408-40E0-9125-FA581C65C49B}"/>
              </a:ext>
            </a:extLst>
          </p:cNvPr>
          <p:cNvPicPr>
            <a:picLocks/>
          </p:cNvPicPr>
          <p:nvPr/>
        </p:nvPicPr>
        <p:blipFill rotWithShape="1">
          <a:blip r:embed="rId2" cstate="print">
            <a:extLst>
              <a:ext uri="{28A0092B-C50C-407E-A947-70E740481C1C}">
                <a14:useLocalDpi xmlns:a14="http://schemas.microsoft.com/office/drawing/2010/main" xmlns="" val="0"/>
              </a:ext>
            </a:extLst>
          </a:blip>
          <a:srcRect l="52015" b="980"/>
          <a:stretch/>
        </p:blipFill>
        <p:spPr bwMode="auto">
          <a:xfrm>
            <a:off x="3213101" y="1521410"/>
            <a:ext cx="3428999" cy="5196890"/>
          </a:xfrm>
          <a:prstGeom prst="rect">
            <a:avLst/>
          </a:prstGeom>
          <a:noFill/>
          <a:ln>
            <a:noFill/>
          </a:ln>
        </p:spPr>
      </p:pic>
    </p:spTree>
    <p:extLst>
      <p:ext uri="{BB962C8B-B14F-4D97-AF65-F5344CB8AC3E}">
        <p14:creationId xmlns:p14="http://schemas.microsoft.com/office/powerpoint/2010/main" xmlns="" val="1595674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6911</TotalTime>
  <Words>1592</Words>
  <Application>Microsoft Office PowerPoint</Application>
  <PresentationFormat>Pasirinktinai</PresentationFormat>
  <Paragraphs>126</Paragraphs>
  <Slides>29</Slides>
  <Notes>3</Notes>
  <HiddenSlides>0</HiddenSlides>
  <MMClips>0</MMClips>
  <ScaleCrop>false</ScaleCrop>
  <HeadingPairs>
    <vt:vector size="6" baseType="variant">
      <vt:variant>
        <vt:lpstr>Tema</vt:lpstr>
      </vt:variant>
      <vt:variant>
        <vt:i4>1</vt:i4>
      </vt:variant>
      <vt:variant>
        <vt:lpstr>Įdėtosios OLE paslaugos</vt:lpstr>
      </vt:variant>
      <vt:variant>
        <vt:i4>1</vt:i4>
      </vt:variant>
      <vt:variant>
        <vt:lpstr>Skaidrių pavadinimai</vt:lpstr>
      </vt:variant>
      <vt:variant>
        <vt:i4>29</vt:i4>
      </vt:variant>
    </vt:vector>
  </HeadingPairs>
  <TitlesOfParts>
    <vt:vector size="31" baseType="lpstr">
      <vt:lpstr>Office Theme</vt:lpstr>
      <vt:lpstr>Clip</vt:lpstr>
      <vt:lpstr> „Biochar‘o ir komposto sinergija siekiant gerinti dirvožemį ir švelninti klimato kaitą“</vt:lpstr>
      <vt:lpstr>Pramoninio žemės ūkio laimėjimų tikroji kaina</vt:lpstr>
      <vt:lpstr>Tvarios maisto gamybos koncepcijų poreikis</vt:lpstr>
      <vt:lpstr>Regeneracinės žemdirbystės praktika yra neišvengiama</vt:lpstr>
      <vt:lpstr>Dirvožemio kokybės pagrindiniai parametrai</vt:lpstr>
      <vt:lpstr>Skaidrė 6</vt:lpstr>
      <vt:lpstr>Skaidrė 7</vt:lpstr>
      <vt:lpstr>Sparčiai auganti dirvožemio organinės anglies (SOC) svarba</vt:lpstr>
      <vt:lpstr>TERRA PRETA - juodoji žemė</vt:lpstr>
      <vt:lpstr>Skaidrė 10</vt:lpstr>
      <vt:lpstr>Terra preta formavimosi ir dirvožemio bioanglies sąveikos principai</vt:lpstr>
      <vt:lpstr>Biochar‘as - ateities žemės ūkio priemonė </vt:lpstr>
      <vt:lpstr>Skaidrė 13</vt:lpstr>
      <vt:lpstr>Biochar‘as gamyba atveria naujas galimybes mažinti CO2 emisiją. Priešingai dar tik kuriamoms kitoms anglies absorbavimo technologijoms, pirolizės būdu atliktas anglies surinkimas ir saugojimas gali būti pelningai naudojamas jau šiandien. (https://doi.org/10.1111/gcbb.12553). </vt:lpstr>
      <vt:lpstr>Skaidrė 15</vt:lpstr>
      <vt:lpstr>Biochar’o nauda dirvožemio kokybei ir derliui (1)</vt:lpstr>
      <vt:lpstr>Biochar’o nauda dirvožemio kokybei ir derliui (2)</vt:lpstr>
      <vt:lpstr>Biochar’o nauda mažinant CO2 emisiją</vt:lpstr>
      <vt:lpstr>Skaidrė 19</vt:lpstr>
      <vt:lpstr>Biochar’o vertės didinimas panaudojant kompostavimą</vt:lpstr>
      <vt:lpstr>Komposto ir biochar‘o sąveika</vt:lpstr>
      <vt:lpstr>Skaidrė 22</vt:lpstr>
      <vt:lpstr>Biochar’o poveikis augalams </vt:lpstr>
      <vt:lpstr>Biochar’o poveikis augalams (2)</vt:lpstr>
      <vt:lpstr>Skaidrė 25</vt:lpstr>
      <vt:lpstr>Skaidrė 26</vt:lpstr>
      <vt:lpstr>Skaidrė 27</vt:lpstr>
      <vt:lpstr>Paprasčiausi biochar‘o gamybos būdai</vt:lpstr>
      <vt:lpstr>Paprasčiausi biochar‘o gamybos būdai ir rezultatai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Vartotojas</dc:creator>
  <cp:lastModifiedBy>Vida</cp:lastModifiedBy>
  <cp:revision>317</cp:revision>
  <dcterms:created xsi:type="dcterms:W3CDTF">2021-08-20T13:52:08Z</dcterms:created>
  <dcterms:modified xsi:type="dcterms:W3CDTF">2023-05-22T06:24:51Z</dcterms:modified>
</cp:coreProperties>
</file>