
<file path=[Content_Types].xml><?xml version="1.0" encoding="utf-8"?>
<Types xmlns="http://schemas.openxmlformats.org/package/2006/content-types">
  <Override PartName="/customXml/itemProps3.xml" ContentType="application/vnd.openxmlformats-officedocument.customXml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diagrams/colors1.xml" ContentType="application/vnd.openxmlformats-officedocument.drawingml.diagramColors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0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diagrams/layout1.xml" ContentType="application/vnd.openxmlformats-officedocument.drawingml.diagram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7"/>
  </p:notesMasterIdLst>
  <p:handoutMasterIdLst>
    <p:handoutMasterId r:id="rId18"/>
  </p:handoutMasterIdLst>
  <p:sldIdLst>
    <p:sldId id="282" r:id="rId5"/>
    <p:sldId id="305" r:id="rId6"/>
    <p:sldId id="293" r:id="rId7"/>
    <p:sldId id="312" r:id="rId8"/>
    <p:sldId id="291" r:id="rId9"/>
    <p:sldId id="315" r:id="rId10"/>
    <p:sldId id="289" r:id="rId11"/>
    <p:sldId id="316" r:id="rId12"/>
    <p:sldId id="299" r:id="rId13"/>
    <p:sldId id="317" r:id="rId14"/>
    <p:sldId id="318" r:id="rId15"/>
    <p:sldId id="319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574" autoAdjust="0"/>
  </p:normalViewPr>
  <p:slideViewPr>
    <p:cSldViewPr snapToGrid="0">
      <p:cViewPr varScale="1">
        <p:scale>
          <a:sx n="73" d="100"/>
          <a:sy n="73" d="100"/>
        </p:scale>
        <p:origin x="-276" y="-90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35FCDFF-10FB-4FFB-9F92-97A3C0E68CC4}" type="doc">
      <dgm:prSet loTypeId="urn:microsoft.com/office/officeart/2005/8/layout/hProcess9" loCatId="process" qsTypeId="urn:microsoft.com/office/officeart/2005/8/quickstyle/simple5" qsCatId="simple" csTypeId="urn:microsoft.com/office/officeart/2005/8/colors/colorful1#1" csCatId="colorful" phldr="1"/>
      <dgm:spPr/>
    </dgm:pt>
    <dgm:pt modelId="{6E2EDA66-66F4-4303-B6EB-74EB52FDB41F}">
      <dgm:prSet phldrT="[Text]" custT="1"/>
      <dgm:spPr/>
      <dgm:t>
        <a:bodyPr/>
        <a:lstStyle/>
        <a:p>
          <a:r>
            <a:rPr lang="lt-LT" sz="1400" b="0" i="0" dirty="0">
              <a:effectLst/>
              <a:latin typeface="Times New Roman" panose="02020603050405020304" pitchFamily="18" charset="0"/>
            </a:rPr>
            <a:t>Auginant augalus sukaupiama atmosferos anglis pačiuose augaluose ir dirvožemyje.</a:t>
          </a:r>
          <a:endParaRPr lang="en-US" sz="1400" dirty="0"/>
        </a:p>
      </dgm:t>
    </dgm:pt>
    <dgm:pt modelId="{C5160339-8AC7-41B7-B0BC-93D414D322DE}" type="parTrans" cxnId="{284387CC-4EAC-440B-BBEF-5E627F497A51}">
      <dgm:prSet/>
      <dgm:spPr/>
      <dgm:t>
        <a:bodyPr/>
        <a:lstStyle/>
        <a:p>
          <a:endParaRPr lang="en-US" sz="2000"/>
        </a:p>
      </dgm:t>
    </dgm:pt>
    <dgm:pt modelId="{47F50031-AA1E-4740-B30F-6237EA4AEAB4}" type="sibTrans" cxnId="{284387CC-4EAC-440B-BBEF-5E627F497A51}">
      <dgm:prSet/>
      <dgm:spPr/>
      <dgm:t>
        <a:bodyPr/>
        <a:lstStyle/>
        <a:p>
          <a:endParaRPr lang="en-US" sz="2000"/>
        </a:p>
      </dgm:t>
    </dgm:pt>
    <dgm:pt modelId="{0714964D-6312-427D-AB7B-666901F1D788}">
      <dgm:prSet phldrT="[Text]" custT="1"/>
      <dgm:spPr/>
      <dgm:t>
        <a:bodyPr/>
        <a:lstStyle/>
        <a:p>
          <a:r>
            <a:rPr lang="lt-LT" sz="1400" b="0" i="0" dirty="0">
              <a:effectLst/>
              <a:latin typeface="Times New Roman" panose="02020603050405020304" pitchFamily="18" charset="0"/>
            </a:rPr>
            <a:t>Deginant augalų biomasę </a:t>
          </a:r>
          <a:r>
            <a:rPr lang="lt-LT" sz="1400" b="0" i="0" dirty="0" err="1">
              <a:effectLst/>
              <a:latin typeface="Times New Roman" panose="02020603050405020304" pitchFamily="18" charset="0"/>
            </a:rPr>
            <a:t>pirolizės</a:t>
          </a:r>
          <a:r>
            <a:rPr lang="lt-LT" sz="1400" b="0" i="0" dirty="0">
              <a:effectLst/>
              <a:latin typeface="Times New Roman" panose="02020603050405020304" pitchFamily="18" charset="0"/>
            </a:rPr>
            <a:t> būdu, kuriamas </a:t>
          </a:r>
          <a:r>
            <a:rPr lang="lt-LT" sz="1400" b="0" i="0" dirty="0" err="1">
              <a:effectLst/>
              <a:latin typeface="Times New Roman" panose="02020603050405020304" pitchFamily="18" charset="0"/>
            </a:rPr>
            <a:t>biochar’as</a:t>
          </a:r>
          <a:r>
            <a:rPr lang="lt-LT" sz="1400" b="0" i="0" dirty="0">
              <a:effectLst/>
              <a:latin typeface="Times New Roman" panose="02020603050405020304" pitchFamily="18" charset="0"/>
            </a:rPr>
            <a:t>, kuris grąžinamas į dirvožemį. </a:t>
          </a:r>
          <a:endParaRPr lang="en-US" sz="1400" dirty="0"/>
        </a:p>
      </dgm:t>
    </dgm:pt>
    <dgm:pt modelId="{ADB0AC10-8AF1-4FF2-A13A-8D0119D4F262}" type="parTrans" cxnId="{828410F8-CFC1-46BD-8F15-87F192D625C1}">
      <dgm:prSet/>
      <dgm:spPr/>
      <dgm:t>
        <a:bodyPr/>
        <a:lstStyle/>
        <a:p>
          <a:endParaRPr lang="en-US" sz="2000"/>
        </a:p>
      </dgm:t>
    </dgm:pt>
    <dgm:pt modelId="{F163DF89-E3B3-4CE7-9088-D10ED19F0F25}" type="sibTrans" cxnId="{828410F8-CFC1-46BD-8F15-87F192D625C1}">
      <dgm:prSet/>
      <dgm:spPr/>
      <dgm:t>
        <a:bodyPr/>
        <a:lstStyle/>
        <a:p>
          <a:endParaRPr lang="en-US" sz="2000"/>
        </a:p>
      </dgm:t>
    </dgm:pt>
    <dgm:pt modelId="{3AFE6B35-E0A7-45BC-8254-6BF93DEC08E6}">
      <dgm:prSet phldrT="[Text]" custT="1"/>
      <dgm:spPr/>
      <dgm:t>
        <a:bodyPr/>
        <a:lstStyle/>
        <a:p>
          <a:endParaRPr lang="lt-LT" sz="1400" b="0" i="0" dirty="0">
            <a:effectLst/>
            <a:latin typeface="Times New Roman" panose="02020603050405020304" pitchFamily="18" charset="0"/>
          </a:endParaRPr>
        </a:p>
        <a:p>
          <a:r>
            <a:rPr lang="lt-LT" sz="1400" b="0" i="0" dirty="0">
              <a:effectLst/>
              <a:latin typeface="Times New Roman" panose="02020603050405020304" pitchFamily="18" charset="0"/>
            </a:rPr>
            <a:t>Pagerinama jo kokybinės ir produktyvumo charakteristikos, stiprinant augalų potencialą absorbuoti atmosferos anglį.  </a:t>
          </a:r>
          <a:endParaRPr lang="en-US" sz="1400" dirty="0"/>
        </a:p>
      </dgm:t>
    </dgm:pt>
    <dgm:pt modelId="{6A2362DB-949D-4BA9-9E75-5866DC8C042D}" type="parTrans" cxnId="{E2865713-AA36-450B-AD87-1E6DF1380BEB}">
      <dgm:prSet/>
      <dgm:spPr/>
      <dgm:t>
        <a:bodyPr/>
        <a:lstStyle/>
        <a:p>
          <a:endParaRPr lang="en-US" sz="2000"/>
        </a:p>
      </dgm:t>
    </dgm:pt>
    <dgm:pt modelId="{E99645E9-E6D4-478A-A669-F169E4610C11}" type="sibTrans" cxnId="{E2865713-AA36-450B-AD87-1E6DF1380BEB}">
      <dgm:prSet/>
      <dgm:spPr/>
      <dgm:t>
        <a:bodyPr/>
        <a:lstStyle/>
        <a:p>
          <a:endParaRPr lang="en-US" sz="2000"/>
        </a:p>
      </dgm:t>
    </dgm:pt>
    <dgm:pt modelId="{62E4A5E1-06CE-4EF6-8688-F1F2F733CC11}" type="pres">
      <dgm:prSet presAssocID="{935FCDFF-10FB-4FFB-9F92-97A3C0E68CC4}" presName="CompostProcess" presStyleCnt="0">
        <dgm:presLayoutVars>
          <dgm:dir/>
          <dgm:resizeHandles val="exact"/>
        </dgm:presLayoutVars>
      </dgm:prSet>
      <dgm:spPr/>
    </dgm:pt>
    <dgm:pt modelId="{40830FC8-3BEC-4A36-9E12-6BB94A4D5767}" type="pres">
      <dgm:prSet presAssocID="{935FCDFF-10FB-4FFB-9F92-97A3C0E68CC4}" presName="arrow" presStyleLbl="bgShp" presStyleIdx="0" presStyleCnt="1"/>
      <dgm:spPr/>
    </dgm:pt>
    <dgm:pt modelId="{0D18E4D8-D34D-46B0-B942-F5B4C19673E4}" type="pres">
      <dgm:prSet presAssocID="{935FCDFF-10FB-4FFB-9F92-97A3C0E68CC4}" presName="linearProcess" presStyleCnt="0"/>
      <dgm:spPr/>
    </dgm:pt>
    <dgm:pt modelId="{BB80C9FC-BD55-4323-9C5C-B27CC5D81D9E}" type="pres">
      <dgm:prSet presAssocID="{6E2EDA66-66F4-4303-B6EB-74EB52FDB41F}" presName="text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lt-LT"/>
        </a:p>
      </dgm:t>
    </dgm:pt>
    <dgm:pt modelId="{C176BF5C-0AC7-47E1-8297-38CB01301ABA}" type="pres">
      <dgm:prSet presAssocID="{47F50031-AA1E-4740-B30F-6237EA4AEAB4}" presName="sibTrans" presStyleCnt="0"/>
      <dgm:spPr/>
    </dgm:pt>
    <dgm:pt modelId="{35397014-21E6-42D8-9EB6-BF5BE2CCC010}" type="pres">
      <dgm:prSet presAssocID="{0714964D-6312-427D-AB7B-666901F1D788}" presName="text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lt-LT"/>
        </a:p>
      </dgm:t>
    </dgm:pt>
    <dgm:pt modelId="{2E995251-29A2-431F-9062-A935C29C4964}" type="pres">
      <dgm:prSet presAssocID="{F163DF89-E3B3-4CE7-9088-D10ED19F0F25}" presName="sibTrans" presStyleCnt="0"/>
      <dgm:spPr/>
    </dgm:pt>
    <dgm:pt modelId="{902D4D59-1EBA-411B-9ACA-7CBD7A693937}" type="pres">
      <dgm:prSet presAssocID="{3AFE6B35-E0A7-45BC-8254-6BF93DEC08E6}" presName="text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lt-LT"/>
        </a:p>
      </dgm:t>
    </dgm:pt>
  </dgm:ptLst>
  <dgm:cxnLst>
    <dgm:cxn modelId="{4FCC944A-0BC9-41AE-919C-5AA8D91D850F}" type="presOf" srcId="{935FCDFF-10FB-4FFB-9F92-97A3C0E68CC4}" destId="{62E4A5E1-06CE-4EF6-8688-F1F2F733CC11}" srcOrd="0" destOrd="0" presId="urn:microsoft.com/office/officeart/2005/8/layout/hProcess9"/>
    <dgm:cxn modelId="{828410F8-CFC1-46BD-8F15-87F192D625C1}" srcId="{935FCDFF-10FB-4FFB-9F92-97A3C0E68CC4}" destId="{0714964D-6312-427D-AB7B-666901F1D788}" srcOrd="1" destOrd="0" parTransId="{ADB0AC10-8AF1-4FF2-A13A-8D0119D4F262}" sibTransId="{F163DF89-E3B3-4CE7-9088-D10ED19F0F25}"/>
    <dgm:cxn modelId="{F0321A26-E186-4907-9FFC-3ECC96509AF3}" type="presOf" srcId="{3AFE6B35-E0A7-45BC-8254-6BF93DEC08E6}" destId="{902D4D59-1EBA-411B-9ACA-7CBD7A693937}" srcOrd="0" destOrd="0" presId="urn:microsoft.com/office/officeart/2005/8/layout/hProcess9"/>
    <dgm:cxn modelId="{55CA81F8-37D3-4D93-A615-5968FB163154}" type="presOf" srcId="{6E2EDA66-66F4-4303-B6EB-74EB52FDB41F}" destId="{BB80C9FC-BD55-4323-9C5C-B27CC5D81D9E}" srcOrd="0" destOrd="0" presId="urn:microsoft.com/office/officeart/2005/8/layout/hProcess9"/>
    <dgm:cxn modelId="{E1F5350F-6DD8-4A73-BA55-AD338C981CC2}" type="presOf" srcId="{0714964D-6312-427D-AB7B-666901F1D788}" destId="{35397014-21E6-42D8-9EB6-BF5BE2CCC010}" srcOrd="0" destOrd="0" presId="urn:microsoft.com/office/officeart/2005/8/layout/hProcess9"/>
    <dgm:cxn modelId="{284387CC-4EAC-440B-BBEF-5E627F497A51}" srcId="{935FCDFF-10FB-4FFB-9F92-97A3C0E68CC4}" destId="{6E2EDA66-66F4-4303-B6EB-74EB52FDB41F}" srcOrd="0" destOrd="0" parTransId="{C5160339-8AC7-41B7-B0BC-93D414D322DE}" sibTransId="{47F50031-AA1E-4740-B30F-6237EA4AEAB4}"/>
    <dgm:cxn modelId="{E2865713-AA36-450B-AD87-1E6DF1380BEB}" srcId="{935FCDFF-10FB-4FFB-9F92-97A3C0E68CC4}" destId="{3AFE6B35-E0A7-45BC-8254-6BF93DEC08E6}" srcOrd="2" destOrd="0" parTransId="{6A2362DB-949D-4BA9-9E75-5866DC8C042D}" sibTransId="{E99645E9-E6D4-478A-A669-F169E4610C11}"/>
    <dgm:cxn modelId="{E359ED48-226E-4F1D-8E0A-1BBB28C5D821}" type="presParOf" srcId="{62E4A5E1-06CE-4EF6-8688-F1F2F733CC11}" destId="{40830FC8-3BEC-4A36-9E12-6BB94A4D5767}" srcOrd="0" destOrd="0" presId="urn:microsoft.com/office/officeart/2005/8/layout/hProcess9"/>
    <dgm:cxn modelId="{52DBA15A-0A42-4868-AF88-88FD36DA818A}" type="presParOf" srcId="{62E4A5E1-06CE-4EF6-8688-F1F2F733CC11}" destId="{0D18E4D8-D34D-46B0-B942-F5B4C19673E4}" srcOrd="1" destOrd="0" presId="urn:microsoft.com/office/officeart/2005/8/layout/hProcess9"/>
    <dgm:cxn modelId="{9F2DBEDD-ED96-468C-8278-4F8A1E899118}" type="presParOf" srcId="{0D18E4D8-D34D-46B0-B942-F5B4C19673E4}" destId="{BB80C9FC-BD55-4323-9C5C-B27CC5D81D9E}" srcOrd="0" destOrd="0" presId="urn:microsoft.com/office/officeart/2005/8/layout/hProcess9"/>
    <dgm:cxn modelId="{7E96F989-9B10-413B-8CA2-3FFBE76B8906}" type="presParOf" srcId="{0D18E4D8-D34D-46B0-B942-F5B4C19673E4}" destId="{C176BF5C-0AC7-47E1-8297-38CB01301ABA}" srcOrd="1" destOrd="0" presId="urn:microsoft.com/office/officeart/2005/8/layout/hProcess9"/>
    <dgm:cxn modelId="{2B4433BC-5D7B-48CD-BAB5-FBD0141293EF}" type="presParOf" srcId="{0D18E4D8-D34D-46B0-B942-F5B4C19673E4}" destId="{35397014-21E6-42D8-9EB6-BF5BE2CCC010}" srcOrd="2" destOrd="0" presId="urn:microsoft.com/office/officeart/2005/8/layout/hProcess9"/>
    <dgm:cxn modelId="{D6541511-0EB6-4402-A0EE-CA31795D1E38}" type="presParOf" srcId="{0D18E4D8-D34D-46B0-B942-F5B4C19673E4}" destId="{2E995251-29A2-431F-9062-A935C29C4964}" srcOrd="3" destOrd="0" presId="urn:microsoft.com/office/officeart/2005/8/layout/hProcess9"/>
    <dgm:cxn modelId="{D5494687-7B7A-4206-A6DF-B54C128683C6}" type="presParOf" srcId="{0D18E4D8-D34D-46B0-B942-F5B4C19673E4}" destId="{902D4D59-1EBA-411B-9ACA-7CBD7A693937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40830FC8-3BEC-4A36-9E12-6BB94A4D5767}">
      <dsp:nvSpPr>
        <dsp:cNvPr id="0" name=""/>
        <dsp:cNvSpPr/>
      </dsp:nvSpPr>
      <dsp:spPr>
        <a:xfrm>
          <a:off x="876101" y="0"/>
          <a:ext cx="9929150" cy="2444390"/>
        </a:xfrm>
        <a:prstGeom prst="rightArrow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BB80C9FC-BD55-4323-9C5C-B27CC5D81D9E}">
      <dsp:nvSpPr>
        <dsp:cNvPr id="0" name=""/>
        <dsp:cNvSpPr/>
      </dsp:nvSpPr>
      <dsp:spPr>
        <a:xfrm>
          <a:off x="641" y="733317"/>
          <a:ext cx="3584972" cy="97775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lt-LT" sz="1400" b="0" i="0" kern="1200" dirty="0">
              <a:effectLst/>
              <a:latin typeface="Times New Roman" panose="02020603050405020304" pitchFamily="18" charset="0"/>
            </a:rPr>
            <a:t>Auginant augalus sukaupiama atmosferos anglis pačiuose augaluose ir dirvožemyje.</a:t>
          </a:r>
          <a:endParaRPr lang="en-US" sz="1400" kern="1200" dirty="0"/>
        </a:p>
      </dsp:txBody>
      <dsp:txXfrm>
        <a:off x="641" y="733317"/>
        <a:ext cx="3584972" cy="977756"/>
      </dsp:txXfrm>
    </dsp:sp>
    <dsp:sp modelId="{35397014-21E6-42D8-9EB6-BF5BE2CCC010}">
      <dsp:nvSpPr>
        <dsp:cNvPr id="0" name=""/>
        <dsp:cNvSpPr/>
      </dsp:nvSpPr>
      <dsp:spPr>
        <a:xfrm>
          <a:off x="4048190" y="733317"/>
          <a:ext cx="3584972" cy="97775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lt-LT" sz="1400" b="0" i="0" kern="1200" dirty="0">
              <a:effectLst/>
              <a:latin typeface="Times New Roman" panose="02020603050405020304" pitchFamily="18" charset="0"/>
            </a:rPr>
            <a:t>Deginant augalų biomasę </a:t>
          </a:r>
          <a:r>
            <a:rPr lang="lt-LT" sz="1400" b="0" i="0" kern="1200" dirty="0" err="1">
              <a:effectLst/>
              <a:latin typeface="Times New Roman" panose="02020603050405020304" pitchFamily="18" charset="0"/>
            </a:rPr>
            <a:t>pirolizės</a:t>
          </a:r>
          <a:r>
            <a:rPr lang="lt-LT" sz="1400" b="0" i="0" kern="1200" dirty="0">
              <a:effectLst/>
              <a:latin typeface="Times New Roman" panose="02020603050405020304" pitchFamily="18" charset="0"/>
            </a:rPr>
            <a:t> būdu, kuriamas </a:t>
          </a:r>
          <a:r>
            <a:rPr lang="lt-LT" sz="1400" b="0" i="0" kern="1200" dirty="0" err="1">
              <a:effectLst/>
              <a:latin typeface="Times New Roman" panose="02020603050405020304" pitchFamily="18" charset="0"/>
            </a:rPr>
            <a:t>biochar’as</a:t>
          </a:r>
          <a:r>
            <a:rPr lang="lt-LT" sz="1400" b="0" i="0" kern="1200" dirty="0">
              <a:effectLst/>
              <a:latin typeface="Times New Roman" panose="02020603050405020304" pitchFamily="18" charset="0"/>
            </a:rPr>
            <a:t>, kuris grąžinamas į dirvožemį. </a:t>
          </a:r>
          <a:endParaRPr lang="en-US" sz="1400" kern="1200" dirty="0"/>
        </a:p>
      </dsp:txBody>
      <dsp:txXfrm>
        <a:off x="4048190" y="733317"/>
        <a:ext cx="3584972" cy="977756"/>
      </dsp:txXfrm>
    </dsp:sp>
    <dsp:sp modelId="{902D4D59-1EBA-411B-9ACA-7CBD7A693937}">
      <dsp:nvSpPr>
        <dsp:cNvPr id="0" name=""/>
        <dsp:cNvSpPr/>
      </dsp:nvSpPr>
      <dsp:spPr>
        <a:xfrm>
          <a:off x="8095740" y="733317"/>
          <a:ext cx="3584972" cy="977756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lt-LT" sz="1400" b="0" i="0" kern="1200" dirty="0">
            <a:effectLst/>
            <a:latin typeface="Times New Roman" panose="02020603050405020304" pitchFamily="18" charset="0"/>
          </a:endParaRPr>
        </a:p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lt-LT" sz="1400" b="0" i="0" kern="1200" dirty="0">
              <a:effectLst/>
              <a:latin typeface="Times New Roman" panose="02020603050405020304" pitchFamily="18" charset="0"/>
            </a:rPr>
            <a:t>Pagerinama jo kokybinės ir produktyvumo charakteristikos, stiprinant augalų potencialą absorbuoti atmosferos anglį.  </a:t>
          </a:r>
          <a:endParaRPr lang="en-US" sz="1400" kern="1200" dirty="0"/>
        </a:p>
      </dsp:txBody>
      <dsp:txXfrm>
        <a:off x="8095740" y="733317"/>
        <a:ext cx="3584972" cy="97775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pPr/>
              <a:t>5/22/2023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pPr/>
              <a:t>5/22/2023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pPr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xmlns="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xmlns="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xmlns="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xmlns="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xmlns="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1397670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ingle 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48">
            <a:extLst>
              <a:ext uri="{FF2B5EF4-FFF2-40B4-BE49-F238E27FC236}">
                <a16:creationId xmlns:a16="http://schemas.microsoft.com/office/drawing/2014/main" xmlns="" id="{D127D48E-3E09-48C7-AB33-FBD643EFA52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23914" y="4817717"/>
            <a:ext cx="1796396" cy="302186"/>
          </a:xfrm>
        </p:spPr>
        <p:txBody>
          <a:bodyPr>
            <a:noAutofit/>
          </a:bodyPr>
          <a:lstStyle>
            <a:lvl1pPr marL="0" indent="0">
              <a:buNone/>
              <a:defRPr sz="2000" b="1">
                <a:solidFill>
                  <a:schemeClr val="accent4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9" name="Text Placeholder 50">
            <a:extLst>
              <a:ext uri="{FF2B5EF4-FFF2-40B4-BE49-F238E27FC236}">
                <a16:creationId xmlns:a16="http://schemas.microsoft.com/office/drawing/2014/main" xmlns="" id="{A1B91BF4-B790-4F67-98EB-FE905527BF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823914" y="5210963"/>
            <a:ext cx="1813567" cy="70643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48">
            <a:extLst>
              <a:ext uri="{FF2B5EF4-FFF2-40B4-BE49-F238E27FC236}">
                <a16:creationId xmlns:a16="http://schemas.microsoft.com/office/drawing/2014/main" xmlns="" id="{CCA5F33F-1634-427F-92BF-99A5ED52A4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134076" y="4817717"/>
            <a:ext cx="1796396" cy="302186"/>
          </a:xfrm>
        </p:spPr>
        <p:txBody>
          <a:bodyPr>
            <a:noAutofit/>
          </a:bodyPr>
          <a:lstStyle>
            <a:lvl1pPr marL="0" indent="0">
              <a:buNone/>
              <a:defRPr sz="2000" b="1">
                <a:solidFill>
                  <a:schemeClr val="accent5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1" name="Text Placeholder 50">
            <a:extLst>
              <a:ext uri="{FF2B5EF4-FFF2-40B4-BE49-F238E27FC236}">
                <a16:creationId xmlns:a16="http://schemas.microsoft.com/office/drawing/2014/main" xmlns="" id="{084F28D2-C99C-44DC-95CF-A18847F3B6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34076" y="5210963"/>
            <a:ext cx="1813567" cy="70643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48">
            <a:extLst>
              <a:ext uri="{FF2B5EF4-FFF2-40B4-BE49-F238E27FC236}">
                <a16:creationId xmlns:a16="http://schemas.microsoft.com/office/drawing/2014/main" xmlns="" id="{2402522A-E098-4FB5-B454-D6FC98D90C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44238" y="4817717"/>
            <a:ext cx="1796396" cy="302186"/>
          </a:xfrm>
        </p:spPr>
        <p:txBody>
          <a:bodyPr>
            <a:noAutofit/>
          </a:bodyPr>
          <a:lstStyle>
            <a:lvl1pPr marL="0" indent="0">
              <a:buNone/>
              <a:defRPr sz="2000" b="1">
                <a:solidFill>
                  <a:schemeClr val="accent6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3" name="Text Placeholder 50">
            <a:extLst>
              <a:ext uri="{FF2B5EF4-FFF2-40B4-BE49-F238E27FC236}">
                <a16:creationId xmlns:a16="http://schemas.microsoft.com/office/drawing/2014/main" xmlns="" id="{18CF51EA-CDE2-4AA1-83CB-9DC6E212C3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44238" y="5210963"/>
            <a:ext cx="1813567" cy="70643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48">
            <a:extLst>
              <a:ext uri="{FF2B5EF4-FFF2-40B4-BE49-F238E27FC236}">
                <a16:creationId xmlns:a16="http://schemas.microsoft.com/office/drawing/2014/main" xmlns="" id="{FE2BFCE7-D8D1-42B7-97F2-78B1D2CB5F8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754400" y="4817717"/>
            <a:ext cx="1796396" cy="302186"/>
          </a:xfrm>
        </p:spPr>
        <p:txBody>
          <a:bodyPr>
            <a:noAutofit/>
          </a:bodyPr>
          <a:lstStyle>
            <a:lvl1pPr marL="0" indent="0">
              <a:buNone/>
              <a:defRPr sz="2000" b="1">
                <a:solidFill>
                  <a:schemeClr val="accent3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Text Placeholder 50">
            <a:extLst>
              <a:ext uri="{FF2B5EF4-FFF2-40B4-BE49-F238E27FC236}">
                <a16:creationId xmlns:a16="http://schemas.microsoft.com/office/drawing/2014/main" xmlns="" id="{0C4E8DE7-5691-4470-BC2C-F9F6532248C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754400" y="5210963"/>
            <a:ext cx="1813567" cy="70643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AFBC6ED5-DBEC-4BA5-9BFE-9A5E0ED8D8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xmlns="" val="19386692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  <p:extLst>
    <p:ext uri="{DCECCB84-F9BA-43D5-87BE-67443E8EF086}">
      <p15:sldGuideLst xmlns:p15="http://schemas.microsoft.com/office/powerpoint/2012/main" xmlns="">
        <p15:guide id="1" pos="1920">
          <p15:clr>
            <a:srgbClr val="FBAE40"/>
          </p15:clr>
        </p15:guide>
        <p15:guide id="2" pos="3840">
          <p15:clr>
            <a:srgbClr val="FBAE40"/>
          </p15:clr>
        </p15:guide>
        <p15:guide id="3" pos="5760">
          <p15:clr>
            <a:srgbClr val="FBAE40"/>
          </p15:clr>
        </p15:guide>
        <p15:guide id="4" pos="3984">
          <p15:clr>
            <a:srgbClr val="5ACBF0"/>
          </p15:clr>
        </p15:guide>
        <p15:guide id="5" pos="3696">
          <p15:clr>
            <a:srgbClr val="5ACBF0"/>
          </p15:clr>
        </p15:guide>
        <p15:guide id="6" pos="2064">
          <p15:clr>
            <a:srgbClr val="5ACBF0"/>
          </p15:clr>
        </p15:guide>
        <p15:guide id="7" pos="1776">
          <p15:clr>
            <a:srgbClr val="5ACBF0"/>
          </p15:clr>
        </p15:guide>
        <p15:guide id="8" pos="5616">
          <p15:clr>
            <a:srgbClr val="5ACBF0"/>
          </p15:clr>
        </p15:guide>
        <p15:guide id="9" pos="5904">
          <p15:clr>
            <a:srgbClr val="5ACBF0"/>
          </p15:clr>
        </p15:guide>
        <p15:guide id="10" pos="144">
          <p15:clr>
            <a:srgbClr val="5ACBF0"/>
          </p15:clr>
        </p15:guide>
        <p15:guide id="11" orient="horz" pos="4176">
          <p15:clr>
            <a:srgbClr val="5ACBF0"/>
          </p15:clr>
        </p15:guide>
        <p15:guide id="12" pos="7536">
          <p15:clr>
            <a:srgbClr val="5ACBF0"/>
          </p15:clr>
        </p15:guide>
        <p15:guide id="13" orient="horz" pos="144">
          <p15:clr>
            <a:srgbClr val="5ACBF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xmlns="" val="18202728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ouble 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 Placeholder 48">
            <a:extLst>
              <a:ext uri="{FF2B5EF4-FFF2-40B4-BE49-F238E27FC236}">
                <a16:creationId xmlns:a16="http://schemas.microsoft.com/office/drawing/2014/main" xmlns="" id="{C6E48CAB-F1C0-4E71-9686-C02A967E92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6182" y="4014522"/>
            <a:ext cx="1182118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35" name="Text Placeholder 50">
            <a:extLst>
              <a:ext uri="{FF2B5EF4-FFF2-40B4-BE49-F238E27FC236}">
                <a16:creationId xmlns:a16="http://schemas.microsoft.com/office/drawing/2014/main" xmlns="" id="{7C226081-D459-4A68-9B23-0C804E6A639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6182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48">
            <a:extLst>
              <a:ext uri="{FF2B5EF4-FFF2-40B4-BE49-F238E27FC236}">
                <a16:creationId xmlns:a16="http://schemas.microsoft.com/office/drawing/2014/main" xmlns="" id="{C32AE455-05F0-44FA-98C4-73D9C60DF89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839103" y="4014522"/>
            <a:ext cx="1208897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5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xmlns="" id="{3C3FB663-073E-458E-A31A-B15112A0D37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1839103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48">
            <a:extLst>
              <a:ext uri="{FF2B5EF4-FFF2-40B4-BE49-F238E27FC236}">
                <a16:creationId xmlns:a16="http://schemas.microsoft.com/office/drawing/2014/main" xmlns="" id="{91332113-C9A3-4B1F-A973-C30104497DC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22024" y="4014522"/>
            <a:ext cx="1181099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6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53" name="Text Placeholder 50">
            <a:extLst>
              <a:ext uri="{FF2B5EF4-FFF2-40B4-BE49-F238E27FC236}">
                <a16:creationId xmlns:a16="http://schemas.microsoft.com/office/drawing/2014/main" xmlns="" id="{CDAC2DE8-0B23-47D4-A121-018184C5D2B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3222024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48">
            <a:extLst>
              <a:ext uri="{FF2B5EF4-FFF2-40B4-BE49-F238E27FC236}">
                <a16:creationId xmlns:a16="http://schemas.microsoft.com/office/drawing/2014/main" xmlns="" id="{AE8613EE-32F0-4251-809B-6B9907E226C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604944" y="4014522"/>
            <a:ext cx="1181099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3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55" name="Text Placeholder 50">
            <a:extLst>
              <a:ext uri="{FF2B5EF4-FFF2-40B4-BE49-F238E27FC236}">
                <a16:creationId xmlns:a16="http://schemas.microsoft.com/office/drawing/2014/main" xmlns="" id="{6E9683DA-61F6-48A0-9453-C03FB979401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604944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6" name="Text Placeholder 48">
            <a:extLst>
              <a:ext uri="{FF2B5EF4-FFF2-40B4-BE49-F238E27FC236}">
                <a16:creationId xmlns:a16="http://schemas.microsoft.com/office/drawing/2014/main" xmlns="" id="{53C09CD9-E6F6-4AA3-968A-491D1568E739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555230" y="4014522"/>
            <a:ext cx="1181099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57" name="Text Placeholder 50">
            <a:extLst>
              <a:ext uri="{FF2B5EF4-FFF2-40B4-BE49-F238E27FC236}">
                <a16:creationId xmlns:a16="http://schemas.microsoft.com/office/drawing/2014/main" xmlns="" id="{4457D5F2-D7AE-44A9-847A-D20086BCCC2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6555230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48">
            <a:extLst>
              <a:ext uri="{FF2B5EF4-FFF2-40B4-BE49-F238E27FC236}">
                <a16:creationId xmlns:a16="http://schemas.microsoft.com/office/drawing/2014/main" xmlns="" id="{4FBE8211-41BE-41C2-B826-94FD55BC0AA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7938151" y="4014522"/>
            <a:ext cx="1181098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5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59" name="Text Placeholder 50">
            <a:extLst>
              <a:ext uri="{FF2B5EF4-FFF2-40B4-BE49-F238E27FC236}">
                <a16:creationId xmlns:a16="http://schemas.microsoft.com/office/drawing/2014/main" xmlns="" id="{18C75666-F3E0-4AD7-8C05-FEFFEAE1D10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7938151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48">
            <a:extLst>
              <a:ext uri="{FF2B5EF4-FFF2-40B4-BE49-F238E27FC236}">
                <a16:creationId xmlns:a16="http://schemas.microsoft.com/office/drawing/2014/main" xmlns="" id="{66478F13-D9B8-4439-9B08-804CD6848EB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321072" y="4014522"/>
            <a:ext cx="1181098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6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61" name="Text Placeholder 50">
            <a:extLst>
              <a:ext uri="{FF2B5EF4-FFF2-40B4-BE49-F238E27FC236}">
                <a16:creationId xmlns:a16="http://schemas.microsoft.com/office/drawing/2014/main" xmlns="" id="{08844405-957A-4970-A2B6-D161FED665FF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9321072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48">
            <a:extLst>
              <a:ext uri="{FF2B5EF4-FFF2-40B4-BE49-F238E27FC236}">
                <a16:creationId xmlns:a16="http://schemas.microsoft.com/office/drawing/2014/main" xmlns="" id="{6F067D31-AE61-48F0-A497-1908DC77F086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703992" y="4014522"/>
            <a:ext cx="1181098" cy="302186"/>
          </a:xfrm>
        </p:spPr>
        <p:txBody>
          <a:bodyPr lIns="0" rIns="0">
            <a:noAutofit/>
          </a:bodyPr>
          <a:lstStyle>
            <a:lvl1pPr marL="0" indent="0">
              <a:buNone/>
              <a:defRPr sz="1600" b="1">
                <a:solidFill>
                  <a:schemeClr val="accent3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EDIT</a:t>
            </a:r>
          </a:p>
        </p:txBody>
      </p:sp>
      <p:sp>
        <p:nvSpPr>
          <p:cNvPr id="63" name="Text Placeholder 50">
            <a:extLst>
              <a:ext uri="{FF2B5EF4-FFF2-40B4-BE49-F238E27FC236}">
                <a16:creationId xmlns:a16="http://schemas.microsoft.com/office/drawing/2014/main" xmlns="" id="{5B4A526A-A40E-4B7D-94EC-5FDCAD2EAD89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10703992" y="4486178"/>
            <a:ext cx="1182118" cy="1183101"/>
          </a:xfrm>
        </p:spPr>
        <p:txBody>
          <a:bodyPr lIns="0" rIns="0">
            <a:noAutofit/>
          </a:bodyPr>
          <a:lstStyle>
            <a:lvl1pPr marL="0" indent="0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100"/>
            </a:lvl3pPr>
            <a:lvl4pPr marL="1371600" indent="0">
              <a:buNone/>
              <a:defRPr sz="1100"/>
            </a:lvl4pPr>
            <a:lvl5pPr marL="1828800" indent="0">
              <a:buNone/>
              <a:defRPr sz="11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31A67390-01C5-4A4E-AF7F-79E8DB2B2D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xmlns="" val="39747778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  <p:extLst>
    <p:ext uri="{DCECCB84-F9BA-43D5-87BE-67443E8EF086}">
      <p15:sldGuideLst xmlns:p15="http://schemas.microsoft.com/office/powerpoint/2012/main" xmlns="">
        <p15:guide id="1" pos="1920">
          <p15:clr>
            <a:srgbClr val="FBAE40"/>
          </p15:clr>
        </p15:guide>
        <p15:guide id="2" pos="3840">
          <p15:clr>
            <a:srgbClr val="FBAE40"/>
          </p15:clr>
        </p15:guide>
        <p15:guide id="3" pos="5760">
          <p15:clr>
            <a:srgbClr val="FBAE40"/>
          </p15:clr>
        </p15:guide>
        <p15:guide id="4" pos="3984">
          <p15:clr>
            <a:srgbClr val="5ACBF0"/>
          </p15:clr>
        </p15:guide>
        <p15:guide id="5" pos="3696">
          <p15:clr>
            <a:srgbClr val="5ACBF0"/>
          </p15:clr>
        </p15:guide>
        <p15:guide id="6" pos="2064">
          <p15:clr>
            <a:srgbClr val="5ACBF0"/>
          </p15:clr>
        </p15:guide>
        <p15:guide id="7" pos="1776">
          <p15:clr>
            <a:srgbClr val="5ACBF0"/>
          </p15:clr>
        </p15:guide>
        <p15:guide id="8" pos="5616">
          <p15:clr>
            <a:srgbClr val="5ACBF0"/>
          </p15:clr>
        </p15:guide>
        <p15:guide id="9" pos="5904">
          <p15:clr>
            <a:srgbClr val="5ACBF0"/>
          </p15:clr>
        </p15:guide>
        <p15:guide id="10" pos="144">
          <p15:clr>
            <a:srgbClr val="5ACBF0"/>
          </p15:clr>
        </p15:guide>
        <p15:guide id="11" orient="horz" pos="4176">
          <p15:clr>
            <a:srgbClr val="5ACBF0"/>
          </p15:clr>
        </p15:guide>
        <p15:guide id="12" pos="7536">
          <p15:clr>
            <a:srgbClr val="5ACBF0"/>
          </p15:clr>
        </p15:guide>
        <p15:guide id="13" orient="horz" pos="144">
          <p15:clr>
            <a:srgbClr val="5ACBF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xmlns="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xmlns="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xmlns="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xmlns="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xmlns="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xmlns="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  <p:sldLayoutId id="2147483677" r:id="rId19"/>
    <p:sldLayoutId id="2147483678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0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xmlns="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0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lt-LT" sz="2800" dirty="0"/>
              <a:t>Projektas</a:t>
            </a:r>
            <a:br>
              <a:rPr lang="lt-LT" sz="2800" dirty="0"/>
            </a:br>
            <a:r>
              <a:rPr lang="lt-LT" sz="2800" dirty="0"/>
              <a:t/>
            </a:r>
            <a:br>
              <a:rPr lang="lt-LT" sz="2800" dirty="0"/>
            </a:br>
            <a:r>
              <a:rPr lang="lt-LT" sz="2800" dirty="0">
                <a:solidFill>
                  <a:srgbClr val="000000"/>
                </a:solidFill>
                <a:latin typeface="Times New Roman Baltic" panose="02020603050405020304" pitchFamily="18" charset="0"/>
              </a:rPr>
              <a:t>Organinės anglies panaudojimas ekosistemų paslaugų plėtrai, pritaikant ūkininkavimą prie klimato kaitos</a:t>
            </a:r>
            <a:endParaRPr lang="en-US" b="0" i="1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750586" y="335230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53027" y="5192193"/>
            <a:ext cx="5124443" cy="999487"/>
          </a:xfrm>
        </p:spPr>
        <p:txBody>
          <a:bodyPr/>
          <a:lstStyle/>
          <a:p>
            <a:r>
              <a:rPr lang="lt-LT" b="1" dirty="0">
                <a:solidFill>
                  <a:srgbClr val="000000"/>
                </a:solidFill>
                <a:latin typeface="Times New Roman Baltic" panose="02020603050405020304" pitchFamily="18" charset="0"/>
              </a:rPr>
              <a:t>AgroCarbonTech.LT</a:t>
            </a:r>
          </a:p>
          <a:p>
            <a:r>
              <a:rPr lang="lt-LT" b="1" dirty="0">
                <a:solidFill>
                  <a:srgbClr val="000000"/>
                </a:solidFill>
                <a:latin typeface="Times New Roman Baltic" panose="02020603050405020304" pitchFamily="18" charset="0"/>
              </a:rPr>
              <a:t>2023 03 01 – 2025 07 01</a:t>
            </a:r>
          </a:p>
          <a:p>
            <a:endParaRPr lang="en-US" dirty="0"/>
          </a:p>
        </p:txBody>
      </p: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xmlns="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>
          <a:xfrm>
            <a:off x="5561751" y="112413"/>
            <a:ext cx="6630249" cy="6750795"/>
          </a:xfrm>
        </p:spPr>
      </p:pic>
      <p:pic>
        <p:nvPicPr>
          <p:cNvPr id="6" name="Paveikslėlis 1" descr="KPF%20zenklas3">
            <a:extLst>
              <a:ext uri="{FF2B5EF4-FFF2-40B4-BE49-F238E27FC236}">
                <a16:creationId xmlns:a16="http://schemas.microsoft.com/office/drawing/2014/main" xmlns="" id="{351C5B5D-0D8D-41CB-A2B0-4D4050CE620D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85392" y="553085"/>
            <a:ext cx="4048125" cy="148463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xmlns="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CAA8E7B1-8BBE-4661-B130-3FEC09C805C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62494" y="3024712"/>
            <a:ext cx="1182118" cy="302186"/>
          </a:xfrm>
        </p:spPr>
        <p:txBody>
          <a:bodyPr/>
          <a:lstStyle/>
          <a:p>
            <a:r>
              <a:rPr lang="lt-LT" dirty="0"/>
              <a:t>Pirma: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6339875-DE93-438D-A35D-532F8B69859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82683" y="3712093"/>
            <a:ext cx="1639455" cy="1571039"/>
          </a:xfrm>
        </p:spPr>
        <p:txBody>
          <a:bodyPr/>
          <a:lstStyle/>
          <a:p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„anglies ūkių“ veikla visame pasaulyje žengia tik pirmuosius žingsnius. </a:t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endParaRPr lang="en-US" sz="18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C19F9E0-495B-4544-B542-5B17B5838C4C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2805006" y="2982132"/>
            <a:ext cx="1208897" cy="302186"/>
          </a:xfrm>
        </p:spPr>
        <p:txBody>
          <a:bodyPr/>
          <a:lstStyle/>
          <a:p>
            <a:r>
              <a:rPr lang="lt-LT" dirty="0"/>
              <a:t>Antra: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35DF043-92F9-4AD2-9874-93E2B2F569B8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805006" y="3697613"/>
            <a:ext cx="2383085" cy="2610908"/>
          </a:xfrm>
        </p:spPr>
        <p:txBody>
          <a:bodyPr/>
          <a:lstStyle/>
          <a:p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pirolizės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anglies panaudojimo žemės ūkyje praktika („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Terra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preta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“) skaičiuoja tūkstančiais metų, bet dominuojant chemizuotiems ūkiams, buvo pamiršta ir šiuo metu atrandama naujai.</a:t>
            </a:r>
            <a:endParaRPr lang="en-US" sz="180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0FBD1771-8649-47E9-99BE-6F7AAE0D613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5734692" y="2831038"/>
            <a:ext cx="1181099" cy="597961"/>
          </a:xfrm>
        </p:spPr>
        <p:txBody>
          <a:bodyPr/>
          <a:lstStyle/>
          <a:p>
            <a:r>
              <a:rPr lang="lt-LT" dirty="0"/>
              <a:t>Lietuvoje aktualu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4BEF4B26-6197-49D4-86FC-77F812773844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670959" y="3697613"/>
            <a:ext cx="2986481" cy="2610908"/>
          </a:xfrm>
        </p:spPr>
        <p:txBody>
          <a:bodyPr/>
          <a:lstStyle/>
          <a:p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siekiant restruktūrizuoti augalininkystės sritį ir siūlant greitos fotosintezės augalų verslo alternatyvą, įgalinančią panaudoti naujos ūkininkavimo sistemos potencialą žemės ūkio gamybos tvarumui ir 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žiediškumui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didinti bei „žaliojo kurso“ plėtrai šalyje.</a:t>
            </a:r>
            <a:endParaRPr lang="en-US" sz="180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7D8EA8EC-B313-4A2A-9A33-FE357777FAF4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8807827" y="2873618"/>
            <a:ext cx="2190139" cy="555381"/>
          </a:xfrm>
        </p:spPr>
        <p:txBody>
          <a:bodyPr/>
          <a:lstStyle/>
          <a:p>
            <a:r>
              <a:rPr lang="lt-LT" dirty="0"/>
              <a:t>Sparčios fotosintezės augalai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F1F28B55-B6E7-4B37-98A2-9BB2FACB19E7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807828" y="3558514"/>
            <a:ext cx="2383086" cy="2110765"/>
          </a:xfrm>
        </p:spPr>
        <p:txBody>
          <a:bodyPr/>
          <a:lstStyle/>
          <a:p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išbandyti 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Paulownijos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augalus, kaip atmosferos anglies kaupiklius ir žaliavą 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biochar‘ui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gaminti. </a:t>
            </a:r>
            <a:endParaRPr lang="en-US" sz="1800" dirty="0"/>
          </a:p>
        </p:txBody>
      </p:sp>
      <p:pic>
        <p:nvPicPr>
          <p:cNvPr id="5122" name="Picture 2" descr="See the source image">
            <a:extLst>
              <a:ext uri="{FF2B5EF4-FFF2-40B4-BE49-F238E27FC236}">
                <a16:creationId xmlns:a16="http://schemas.microsoft.com/office/drawing/2014/main" xmlns="" id="{132D1F41-02BD-4538-B359-9FB79AEB82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119570" y="437976"/>
            <a:ext cx="16002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77D70687-BE01-47D8-B060-AE2F9E868A79}"/>
              </a:ext>
            </a:extLst>
          </p:cNvPr>
          <p:cNvSpPr/>
          <p:nvPr/>
        </p:nvSpPr>
        <p:spPr>
          <a:xfrm>
            <a:off x="996678" y="639232"/>
            <a:ext cx="6948455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lt-LT" sz="4000" b="1" i="0" cap="none" spc="0" dirty="0">
                <a:ln/>
                <a:solidFill>
                  <a:schemeClr val="accent3"/>
                </a:solidFill>
                <a:effectLst/>
                <a:latin typeface="Times New Roman" panose="02020603050405020304" pitchFamily="18" charset="0"/>
              </a:rPr>
              <a:t>Problemos sprendimo </a:t>
            </a:r>
          </a:p>
          <a:p>
            <a:r>
              <a:rPr lang="lt-LT" sz="4000" b="1" i="0" cap="none" spc="0" dirty="0">
                <a:ln/>
                <a:solidFill>
                  <a:schemeClr val="accent3"/>
                </a:solidFill>
                <a:effectLst/>
                <a:latin typeface="Times New Roman" panose="02020603050405020304" pitchFamily="18" charset="0"/>
              </a:rPr>
              <a:t>naujumas ir inovatyvumas</a:t>
            </a:r>
            <a:endParaRPr lang="en-US" sz="40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898144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6D73F104-9150-40C8-9E05-885B36AF7CC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73950" y="2952972"/>
            <a:ext cx="1297117" cy="302186"/>
          </a:xfrm>
        </p:spPr>
        <p:txBody>
          <a:bodyPr/>
          <a:lstStyle/>
          <a:p>
            <a:r>
              <a:rPr lang="lt-LT" dirty="0"/>
              <a:t>Mažinti CO</a:t>
            </a:r>
            <a:r>
              <a:rPr lang="lt-LT" baseline="-25000" dirty="0"/>
              <a:t>2</a:t>
            </a:r>
            <a:r>
              <a:rPr lang="lt-LT" dirty="0"/>
              <a:t> ir trąšų naudojimą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E740800-A641-42D6-B0AA-23A59876509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68302" y="3906688"/>
            <a:ext cx="1269998" cy="1762592"/>
          </a:xfrm>
        </p:spPr>
        <p:txBody>
          <a:bodyPr/>
          <a:lstStyle/>
          <a:p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Organinės anglies gamyba ir diegiamoms ekosistemų paslaugoms stiprėja augant poreikiu mažinti žemės ūkio emisijas</a:t>
            </a:r>
            <a:r>
              <a:rPr lang="lt-LT" dirty="0">
                <a:latin typeface="Times New Roman" panose="02020603050405020304" pitchFamily="18" charset="0"/>
              </a:rPr>
              <a:t> ir mineralinių trąšų naudojimą. 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3CF18E7B-EA00-40B2-AB03-34EBA098EE9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1702102" y="3029785"/>
            <a:ext cx="1297117" cy="302186"/>
          </a:xfrm>
        </p:spPr>
        <p:txBody>
          <a:bodyPr/>
          <a:lstStyle/>
          <a:p>
            <a:r>
              <a:rPr lang="lt-LT" dirty="0"/>
              <a:t>Jau šiandien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6AA211B-DC49-48E6-B2D6-1821D46C7E9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1671067" y="3809708"/>
            <a:ext cx="1359189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Skirtingai 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nei kuriamoms kitos anglies absorbavimo  technologijos, anglies surinkimas </a:t>
            </a:r>
            <a:r>
              <a:rPr lang="lt-LT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pirolizės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 būdu gali būti naudojamas jau šiandien.</a:t>
            </a:r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B6CBEAE3-05AD-4D38-AC2A-2AA3BFF68849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169740" y="2978115"/>
            <a:ext cx="1181099" cy="575657"/>
          </a:xfrm>
        </p:spPr>
        <p:txBody>
          <a:bodyPr/>
          <a:lstStyle/>
          <a:p>
            <a:r>
              <a:rPr lang="lt-LT" dirty="0"/>
              <a:t>Tyrimais nustatyta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8FDA5DB2-16A3-4145-BD8C-0E6A148672B8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3169740" y="3719033"/>
            <a:ext cx="1429326" cy="1183101"/>
          </a:xfrm>
        </p:spPr>
        <p:txBody>
          <a:bodyPr/>
          <a:lstStyle/>
          <a:p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PC, pagamintas iš augalų liekanų, padidina pasėlių derlių 22 proc., </a:t>
            </a:r>
            <a:b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</a:b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šiltnamio efektą sukeliančių dujų emisiją sumažina 48 proc. </a:t>
            </a:r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70E5AB65-2390-4FDC-B894-617EEB8E947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4869693" y="2978116"/>
            <a:ext cx="1181099" cy="302186"/>
          </a:xfrm>
        </p:spPr>
        <p:txBody>
          <a:bodyPr/>
          <a:lstStyle/>
          <a:p>
            <a:r>
              <a:rPr lang="lt-LT" dirty="0"/>
              <a:t>Lietuvoje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0E2CF560-266B-4E4B-8C93-F1DA6BD7EC39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869693" y="3645637"/>
            <a:ext cx="1480731" cy="1623999"/>
          </a:xfrm>
        </p:spPr>
        <p:txBody>
          <a:bodyPr/>
          <a:lstStyle/>
          <a:p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Preliminariai, iš pluoštinių kanapių 1 ha ploto, nuėmus sėklų ar žiedų derlių, lieka apie 6-8 tonos atliekamos biomasės, iš kurios galima pagaminti 2-3 t organinės anglies. </a:t>
            </a:r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9CB44FF5-A1BD-4C08-85B4-77699E010F16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6650306" y="2956039"/>
            <a:ext cx="1181099" cy="302186"/>
          </a:xfrm>
        </p:spPr>
        <p:txBody>
          <a:bodyPr/>
          <a:lstStyle/>
          <a:p>
            <a:r>
              <a:rPr lang="lt-LT" dirty="0"/>
              <a:t>Pluoštinės kanapės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82D2ECEA-058F-4ADE-B513-78C44FCBA7FF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6655788" y="3707029"/>
            <a:ext cx="1427616" cy="1762592"/>
          </a:xfrm>
        </p:spPr>
        <p:txBody>
          <a:bodyPr/>
          <a:lstStyle/>
          <a:p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1 t. PC prilyginama 3,5 t CO</a:t>
            </a:r>
            <a:r>
              <a:rPr lang="lt-LT" baseline="-25000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 emisijos, tai reiškia, kad įsisavinus PC gamybos technologiją pluoštinių kanapių pasėlių 1 ha gali sukurti prielaidas sumažinti 10 t CO</a:t>
            </a:r>
            <a:r>
              <a:rPr lang="lt-LT" baseline="-25000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 emisijos. 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E28BAAF2-1E7C-4966-9C01-D699EF701F9D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8362371" y="2962871"/>
            <a:ext cx="1323295" cy="302186"/>
          </a:xfrm>
        </p:spPr>
        <p:txBody>
          <a:bodyPr/>
          <a:lstStyle/>
          <a:p>
            <a:r>
              <a:rPr lang="lt-LT" dirty="0"/>
              <a:t>Nauda ūkininkams 1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9F27FE3F-C92B-423D-A803-C465E522F8EE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8362371" y="3645637"/>
            <a:ext cx="1570194" cy="1511245"/>
          </a:xfrm>
        </p:spPr>
        <p:txBody>
          <a:bodyPr/>
          <a:lstStyle/>
          <a:p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Galimybė papildomoms išmokoms už CO</a:t>
            </a:r>
            <a:r>
              <a:rPr lang="lt-LT" baseline="-25000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 emisijos mažinimą, plečiant kanapių pasėlių plotus. </a:t>
            </a:r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804D7E5C-E18C-43E1-A997-C7B28E283429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10211532" y="2813426"/>
            <a:ext cx="1415816" cy="302186"/>
          </a:xfrm>
        </p:spPr>
        <p:txBody>
          <a:bodyPr/>
          <a:lstStyle/>
          <a:p>
            <a:r>
              <a:rPr lang="lt-LT" dirty="0"/>
              <a:t>Nauda ūkininkams 2</a:t>
            </a:r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05A4EE23-637B-4274-88B8-906DA02863C1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10211532" y="3553773"/>
            <a:ext cx="1709971" cy="1511245"/>
          </a:xfrm>
        </p:spPr>
        <p:txBody>
          <a:bodyPr/>
          <a:lstStyle/>
          <a:p>
            <a:r>
              <a:rPr lang="lt-LT" dirty="0" err="1">
                <a:solidFill>
                  <a:srgbClr val="000000"/>
                </a:solidFill>
                <a:latin typeface="Times New Roman" panose="02020603050405020304" pitchFamily="18" charset="0"/>
              </a:rPr>
              <a:t>Paulownijos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 biomasės kaupimo ir CO</a:t>
            </a:r>
            <a:r>
              <a:rPr lang="lt-LT" baseline="-25000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 emisijos mažinimo potencialas kelis kartus didesnis.</a:t>
            </a:r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56E915C4-D6DE-475C-9135-D498B8367D1E}"/>
              </a:ext>
            </a:extLst>
          </p:cNvPr>
          <p:cNvSpPr/>
          <p:nvPr/>
        </p:nvSpPr>
        <p:spPr>
          <a:xfrm>
            <a:off x="1750883" y="1095419"/>
            <a:ext cx="8460649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lt-LT" sz="3600" b="1" i="0" cap="none" spc="0" dirty="0">
                <a:ln/>
                <a:solidFill>
                  <a:schemeClr val="accent3"/>
                </a:solidFill>
                <a:effectLst/>
                <a:latin typeface="Times New Roman" panose="02020603050405020304" pitchFamily="18" charset="0"/>
              </a:rPr>
              <a:t>Rezultatai ir jų praktinis pritaikomumas </a:t>
            </a:r>
            <a:endParaRPr lang="en-US" sz="36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679791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C93468BF-049A-450A-AFC3-D898F0895C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8097" y="1520240"/>
            <a:ext cx="1515231" cy="302186"/>
          </a:xfrm>
        </p:spPr>
        <p:txBody>
          <a:bodyPr/>
          <a:lstStyle/>
          <a:p>
            <a:r>
              <a:rPr lang="lt-LT" dirty="0"/>
              <a:t>Kompetencija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47F2C12-201F-4499-BB56-46F33151C91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78098" y="1839426"/>
            <a:ext cx="1515230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kaip gaminti </a:t>
            </a:r>
            <a:r>
              <a:rPr lang="lt-LT" dirty="0" err="1">
                <a:latin typeface="Times New Roman" panose="02020603050405020304" pitchFamily="18" charset="0"/>
              </a:rPr>
              <a:t>biochar‘ą</a:t>
            </a:r>
            <a:r>
              <a:rPr lang="lt-LT" dirty="0">
                <a:latin typeface="Times New Roman" panose="02020603050405020304" pitchFamily="18" charset="0"/>
              </a:rPr>
              <a:t> iš greitos fotosintezės augalų atliekamos biomasės.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0709653E-F7D4-4462-9A28-C4C2E3D24E17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78097" y="2533214"/>
            <a:ext cx="1415825" cy="302186"/>
          </a:xfrm>
        </p:spPr>
        <p:txBody>
          <a:bodyPr/>
          <a:lstStyle/>
          <a:p>
            <a:r>
              <a:rPr lang="lt-LT" dirty="0"/>
              <a:t>Technologija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28283372-0166-4A2D-B37A-5158887ACA7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478098" y="2848063"/>
            <a:ext cx="2589639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optimizuoti įvairūs </a:t>
            </a:r>
            <a:r>
              <a:rPr lang="lt-LT" dirty="0" err="1">
                <a:latin typeface="Times New Roman" panose="02020603050405020304" pitchFamily="18" charset="0"/>
              </a:rPr>
              <a:t>biochar‘o</a:t>
            </a:r>
            <a:r>
              <a:rPr lang="lt-LT" dirty="0">
                <a:latin typeface="Times New Roman" panose="02020603050405020304" pitchFamily="18" charset="0"/>
              </a:rPr>
              <a:t> gamybos ir panaudojimo technologijų variantai ir įrodytas idėjos realumas – panaudoti organinę anglį (PC) ekosistemų paslaugų plėtrai tuo pačiu pritaikant ūkininkavimą prie klimato kaitos. </a:t>
            </a:r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833A6C30-3BC1-4ED2-86C9-11E6F210498D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148839" y="2968289"/>
            <a:ext cx="1564609" cy="457636"/>
          </a:xfrm>
        </p:spPr>
        <p:txBody>
          <a:bodyPr/>
          <a:lstStyle/>
          <a:p>
            <a:r>
              <a:rPr lang="lt-LT" dirty="0"/>
              <a:t>Teisinė aplinka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A70A5FC8-604D-4D85-92F7-EED12C3F04A5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3166605" y="3298127"/>
            <a:ext cx="1546843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išanalizuoti teisiniai naujos ūkininkavimo praktikos aspektai ir pateiktos rekomendacijos</a:t>
            </a:r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B0D5C9E-8E68-4120-B32F-D31880DF224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4860580" y="2770709"/>
            <a:ext cx="2205484" cy="446342"/>
          </a:xfrm>
        </p:spPr>
        <p:txBody>
          <a:bodyPr/>
          <a:lstStyle/>
          <a:p>
            <a:r>
              <a:rPr lang="lt-LT" dirty="0"/>
              <a:t>Tvarumo pagrindimas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67C80D9B-CBE8-4BEC-B9E7-5010F092204A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835912" y="3197107"/>
            <a:ext cx="2368847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tvarumo ūkininkaujant taikyti ekosistemų paslaugas pagrindimas, grindžiamas organinės anglies gamyba ir jos panaudojimu CO</a:t>
            </a:r>
            <a:r>
              <a:rPr lang="lt-LT" baseline="-25000" dirty="0">
                <a:latin typeface="Times New Roman" panose="02020603050405020304" pitchFamily="18" charset="0"/>
              </a:rPr>
              <a:t>2</a:t>
            </a:r>
            <a:r>
              <a:rPr lang="lt-LT" dirty="0">
                <a:latin typeface="Times New Roman" panose="02020603050405020304" pitchFamily="18" charset="0"/>
              </a:rPr>
              <a:t> emisijai mažinti. </a:t>
            </a:r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66D5AA0B-5516-40BA-BA61-A67DC8E6D21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7553863" y="2432069"/>
            <a:ext cx="2086233" cy="815583"/>
          </a:xfrm>
        </p:spPr>
        <p:txBody>
          <a:bodyPr/>
          <a:lstStyle/>
          <a:p>
            <a:r>
              <a:rPr lang="lt-LT" dirty="0"/>
              <a:t>Papildomumas kitose žemės dirbimo technologijose 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D8907BA4-EA57-4D77-8AB8-066469356EA7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7546189" y="3305638"/>
            <a:ext cx="2444380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lokaliai praturtinus dirvožemį organine anglimi galima taikyti </a:t>
            </a:r>
            <a:r>
              <a:rPr lang="lt-LT" dirty="0" err="1">
                <a:latin typeface="Times New Roman" panose="02020603050405020304" pitchFamily="18" charset="0"/>
              </a:rPr>
              <a:t>beariminę</a:t>
            </a:r>
            <a:r>
              <a:rPr lang="lt-LT" dirty="0">
                <a:latin typeface="Times New Roman" panose="02020603050405020304" pitchFamily="18" charset="0"/>
              </a:rPr>
              <a:t> žemdirbystės praktiką ir/ar sėkmingai ūkininkauti nederlingose žemėse, taip pat ūkininkauti naudojant mažiau mineralinių trąšų. 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EB653985-386C-41CC-A33F-A3284B322507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9989200" y="1803594"/>
            <a:ext cx="2038775" cy="815583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dirty="0"/>
              <a:t>Kokybinio dirvožemio pokyčio </a:t>
            </a:r>
          </a:p>
          <a:p>
            <a:pPr>
              <a:spcBef>
                <a:spcPts val="0"/>
              </a:spcBef>
            </a:pPr>
            <a:r>
              <a:rPr lang="lt-LT" dirty="0"/>
              <a:t>vertinimas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BC96F15D-DBAF-4875-843B-3A72FDFB86B4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9990569" y="2619177"/>
            <a:ext cx="1983944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kiek </a:t>
            </a:r>
            <a:r>
              <a:rPr lang="lt-LT" dirty="0" err="1">
                <a:latin typeface="Times New Roman" panose="02020603050405020304" pitchFamily="18" charset="0"/>
              </a:rPr>
              <a:t>biochar‘o</a:t>
            </a:r>
            <a:r>
              <a:rPr lang="lt-LT" dirty="0">
                <a:latin typeface="Times New Roman" panose="02020603050405020304" pitchFamily="18" charset="0"/>
              </a:rPr>
              <a:t> panaudojimas palaiko dirvos drėgmės balansą ir apsaugo dirvožemį nuo maistinių medžiagų išplovimo. </a:t>
            </a:r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xmlns="" id="{AE25B223-DABD-4C1F-A458-DBA1A2F722FF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801148" y="4755579"/>
            <a:ext cx="2570932" cy="582181"/>
          </a:xfrm>
        </p:spPr>
        <p:txBody>
          <a:bodyPr/>
          <a:lstStyle/>
          <a:p>
            <a:r>
              <a:rPr lang="lt-LT" dirty="0"/>
              <a:t>Išbandytas tinkamumas</a:t>
            </a:r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0A22F3F5-C0E3-4EA9-9394-23E0EC9E546F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798424" y="5225742"/>
            <a:ext cx="2724657" cy="1040618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pluoštinių kanapių ir </a:t>
            </a:r>
            <a:r>
              <a:rPr lang="lt-LT" dirty="0" err="1">
                <a:latin typeface="Times New Roman" panose="02020603050405020304" pitchFamily="18" charset="0"/>
              </a:rPr>
              <a:t>Paulownijos</a:t>
            </a:r>
            <a:r>
              <a:rPr lang="lt-LT" dirty="0">
                <a:latin typeface="Times New Roman" panose="02020603050405020304" pitchFamily="18" charset="0"/>
              </a:rPr>
              <a:t> medžių, kaip itin greita fotosinteze pasižyminčių augalų, tinkamumas garantuoti didelį atliekamos biomasės prieaugį, reikalingą </a:t>
            </a:r>
            <a:r>
              <a:rPr lang="lt-LT" dirty="0" err="1">
                <a:latin typeface="Times New Roman" panose="02020603050405020304" pitchFamily="18" charset="0"/>
              </a:rPr>
              <a:t>biochar‘ui</a:t>
            </a:r>
            <a:r>
              <a:rPr lang="lt-LT" dirty="0">
                <a:latin typeface="Times New Roman" panose="02020603050405020304" pitchFamily="18" charset="0"/>
              </a:rPr>
              <a:t> gaminti. </a:t>
            </a:r>
            <a:endParaRPr lang="en-US" dirty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xmlns="" id="{3A514CFE-7AFE-4C92-93DF-823EB9E74E6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4299180" y="4917393"/>
            <a:ext cx="3364339" cy="495144"/>
          </a:xfrm>
        </p:spPr>
        <p:txBody>
          <a:bodyPr/>
          <a:lstStyle/>
          <a:p>
            <a:r>
              <a:rPr lang="lt-LT" dirty="0"/>
              <a:t>Patikrintas ekosistemų paslaugų efektyvumas</a:t>
            </a:r>
            <a:endParaRPr lang="en-US" dirty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69F3CB5E-848E-4258-9720-637741DC2A6F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336119" y="5511730"/>
            <a:ext cx="3432087" cy="1061780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Pagaminta organine anglimi (PC) praturtinus dirvožemį bus patikrintas ekosistemų paslaugų efektyvumas augalų pagalba kaupti dirvožemio organinę anglį (SOC) ir tuo pačiu gauti išmokas už anglies, absorbuotos iš atmosferos, ilgalaikę sekvestraciją. </a:t>
            </a:r>
            <a:endParaRPr lang="en-US" dirty="0"/>
          </a:p>
        </p:txBody>
      </p:sp>
      <p:sp>
        <p:nvSpPr>
          <p:cNvPr id="21" name="Text Placeholder 15">
            <a:extLst>
              <a:ext uri="{FF2B5EF4-FFF2-40B4-BE49-F238E27FC236}">
                <a16:creationId xmlns:a16="http://schemas.microsoft.com/office/drawing/2014/main" xmlns="" id="{A84049A0-C7DA-40A9-80DC-1BC89A1466A6}"/>
              </a:ext>
            </a:extLst>
          </p:cNvPr>
          <p:cNvSpPr txBox="1">
            <a:spLocks/>
          </p:cNvSpPr>
          <p:nvPr/>
        </p:nvSpPr>
        <p:spPr>
          <a:xfrm>
            <a:off x="8118489" y="4710047"/>
            <a:ext cx="2687719" cy="465153"/>
          </a:xfrm>
          <a:prstGeom prst="rect">
            <a:avLst/>
          </a:prstGeom>
        </p:spPr>
        <p:txBody>
          <a:bodyPr vert="horz" lIns="0" tIns="45720" rIns="0" bIns="4572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600" b="1" kern="120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lt-LT" dirty="0"/>
              <a:t>Išbandyta technologija</a:t>
            </a:r>
            <a:endParaRPr lang="en-US" dirty="0"/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xmlns="" id="{1A8B2BE9-5980-4C6D-B345-45EFAD2E0F86}"/>
              </a:ext>
            </a:extLst>
          </p:cNvPr>
          <p:cNvSpPr txBox="1">
            <a:spLocks/>
          </p:cNvSpPr>
          <p:nvPr/>
        </p:nvSpPr>
        <p:spPr>
          <a:xfrm>
            <a:off x="8118489" y="5002708"/>
            <a:ext cx="3642876" cy="718584"/>
          </a:xfrm>
          <a:prstGeom prst="rect">
            <a:avLst/>
          </a:prstGeom>
        </p:spPr>
        <p:txBody>
          <a:bodyPr vert="horz" lIns="0" tIns="45720" rIns="0" bIns="4572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lt-LT" sz="1100" b="0" i="0" dirty="0">
                <a:effectLst/>
                <a:latin typeface="Times New Roman" panose="02020603050405020304" pitchFamily="18" charset="0"/>
              </a:rPr>
              <a:t>neigiamos CO</a:t>
            </a:r>
            <a:r>
              <a:rPr lang="lt-LT" sz="1100" b="0" i="0" baseline="-25000" dirty="0">
                <a:effectLst/>
                <a:latin typeface="Times New Roman" panose="02020603050405020304" pitchFamily="18" charset="0"/>
              </a:rPr>
              <a:t>2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emisijos technologija, panaudojant žiedinės ekonomikos privalumus, prisidės prie bendrų pastangų kurti tvarią viso agrarinio sektoriaus perspektyvą. </a:t>
            </a:r>
            <a:r>
              <a:rPr lang="lt-LT" dirty="0">
                <a:latin typeface="Times New Roman" panose="02020603050405020304" pitchFamily="18" charset="0"/>
              </a:rPr>
              <a:t> </a:t>
            </a:r>
            <a:endParaRPr lang="en-US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035E29C-6E2B-4085-A187-9533F10DD3B9}"/>
              </a:ext>
            </a:extLst>
          </p:cNvPr>
          <p:cNvSpPr/>
          <p:nvPr/>
        </p:nvSpPr>
        <p:spPr>
          <a:xfrm>
            <a:off x="2026060" y="652801"/>
            <a:ext cx="805220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lt-LT" sz="5400" b="1" cap="none" spc="0" dirty="0">
                <a:ln/>
                <a:solidFill>
                  <a:schemeClr val="accent3"/>
                </a:solidFill>
                <a:effectLst/>
                <a:latin typeface="Times New Roman" panose="02020603050405020304" pitchFamily="18" charset="0"/>
              </a:rPr>
              <a:t>N</a:t>
            </a:r>
            <a:r>
              <a:rPr lang="lt-LT" sz="5400" b="1" i="0" cap="none" spc="0" dirty="0">
                <a:ln/>
                <a:solidFill>
                  <a:schemeClr val="accent3"/>
                </a:solidFill>
                <a:effectLst/>
                <a:latin typeface="Times New Roman" panose="02020603050405020304" pitchFamily="18" charset="0"/>
              </a:rPr>
              <a:t>auda (situacijos pokytis)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211519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C57DB7D-E81F-4A42-AE10-3EB6DA47C38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fontAlgn="base"/>
            <a:r>
              <a:rPr lang="lt-LT" b="1" dirty="0"/>
              <a:t>Projekto tikslas</a:t>
            </a:r>
            <a:r>
              <a:rPr lang="lt-LT" dirty="0"/>
              <a:t> – sukurti ekosistemų paslaugų plėtros modelį, grindžiamą organinės anglies gamyba ir jos panaudojimu augalininkystėje, siekiant sumažinti CO2 emisijas, ir sustiprinti </a:t>
            </a:r>
            <a:r>
              <a:rPr lang="lt-LT" dirty="0" err="1"/>
              <a:t>agrotechnologijų</a:t>
            </a:r>
            <a:r>
              <a:rPr lang="lt-LT" dirty="0"/>
              <a:t> tvarumą bei </a:t>
            </a:r>
            <a:r>
              <a:rPr lang="lt-LT" dirty="0" err="1"/>
              <a:t>žiediškumą</a:t>
            </a:r>
            <a:r>
              <a:rPr lang="lt-LT" dirty="0"/>
              <a:t>, pritaikant ūkininkavimą prie klimato kaitos. </a:t>
            </a:r>
          </a:p>
          <a:p>
            <a:pPr fontAlgn="base"/>
            <a:endParaRPr lang="lt-LT" dirty="0"/>
          </a:p>
          <a:p>
            <a:pPr fontAlgn="base"/>
            <a:r>
              <a:rPr lang="lt-LT" b="1" dirty="0"/>
              <a:t>Uždaviniai:</a:t>
            </a:r>
            <a:r>
              <a:rPr lang="lt-LT" dirty="0"/>
              <a:t> </a:t>
            </a:r>
          </a:p>
          <a:p>
            <a:pPr fontAlgn="base"/>
            <a:r>
              <a:rPr lang="lt-LT" b="1" dirty="0"/>
              <a:t>1 uždavinys</a:t>
            </a:r>
            <a:r>
              <a:rPr lang="lt-LT" dirty="0"/>
              <a:t> – išanalizuoti teisines ir technologines galimybes mažinti žemės ūkyje CO2 emisiją gaminant organinę anglį iš greitos fotosintezės augalų / antrinių gamybos produktų biomasės. </a:t>
            </a:r>
          </a:p>
          <a:p>
            <a:pPr fontAlgn="base"/>
            <a:r>
              <a:rPr lang="lt-LT" b="1" dirty="0"/>
              <a:t>2 uždavinys</a:t>
            </a:r>
            <a:r>
              <a:rPr lang="lt-LT" dirty="0"/>
              <a:t> – išbandyti ekosistemų paslaugų plėtros ir ūkininkavimo pritaikymo prie klimato kaitos galimybes, panaudojant organinę anglį dirvožemiui gerinti ir technologijų </a:t>
            </a:r>
            <a:r>
              <a:rPr lang="lt-LT" dirty="0" err="1"/>
              <a:t>žiediškumui</a:t>
            </a:r>
            <a:r>
              <a:rPr lang="lt-LT" dirty="0"/>
              <a:t> didinti. </a:t>
            </a:r>
          </a:p>
          <a:p>
            <a:pPr fontAlgn="base"/>
            <a:r>
              <a:rPr lang="lt-LT" b="1" dirty="0"/>
              <a:t>3 uždavinys</a:t>
            </a:r>
            <a:r>
              <a:rPr lang="lt-LT" dirty="0"/>
              <a:t> – organizuoti ekosistemų paslaugų plėtra ir organinės anglies gamyba suinteresuotų subjektų tinklaveiką bei sukauptos gerosios patirties sklaidą. </a:t>
            </a:r>
          </a:p>
          <a:p>
            <a:pPr fontAlgn="base"/>
            <a:endParaRPr lang="lt-LT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18B8FE31-8BA6-41C6-9ABC-E18758A231D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xmlns="" val="17684759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29672" y="1957192"/>
            <a:ext cx="5445052" cy="999487"/>
          </a:xfrm>
        </p:spPr>
        <p:txBody>
          <a:bodyPr/>
          <a:lstStyle/>
          <a:p>
            <a:pPr fontAlgn="base"/>
            <a:r>
              <a:rPr lang="lt-LT" b="1" dirty="0"/>
              <a:t>Projekto tikslas</a:t>
            </a:r>
            <a:r>
              <a:rPr lang="lt-LT" dirty="0"/>
              <a:t> – </a:t>
            </a:r>
          </a:p>
          <a:p>
            <a:pPr fontAlgn="base"/>
            <a:r>
              <a:rPr lang="lt-LT" dirty="0"/>
              <a:t>sukurti ekosistemų paslaugų plėtros modelį, grindžiamą organinės anglies gamyba ir jos panaudojimu augalininkystėje, siekiant sumažinti CO2 emisijas, ir sustiprinti </a:t>
            </a:r>
            <a:r>
              <a:rPr lang="lt-LT" dirty="0" err="1"/>
              <a:t>agrotechnologijų</a:t>
            </a:r>
            <a:r>
              <a:rPr lang="lt-LT" dirty="0"/>
              <a:t> tvarumą bei </a:t>
            </a:r>
            <a:r>
              <a:rPr lang="lt-LT" dirty="0" err="1"/>
              <a:t>žiediškumą</a:t>
            </a:r>
            <a:r>
              <a:rPr lang="lt-LT" dirty="0"/>
              <a:t>, pritaikant ūkininkavimą prie klimato kaitos. </a:t>
            </a:r>
          </a:p>
          <a:p>
            <a:pPr fontAlgn="base"/>
            <a:endParaRPr lang="lt-L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7" name="Picture Placeholder 6" descr="Blurry green with leaves in twig">
            <a:extLst>
              <a:ext uri="{FF2B5EF4-FFF2-40B4-BE49-F238E27FC236}">
                <a16:creationId xmlns:a16="http://schemas.microsoft.com/office/drawing/2014/main" xmlns="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>
          <a:xfrm>
            <a:off x="5244004" y="419291"/>
            <a:ext cx="6832795" cy="5536095"/>
          </a:xfrm>
        </p:spPr>
      </p:pic>
    </p:spTree>
    <p:extLst>
      <p:ext uri="{BB962C8B-B14F-4D97-AF65-F5344CB8AC3E}">
        <p14:creationId xmlns:p14="http://schemas.microsoft.com/office/powerpoint/2010/main" xmlns="" val="21176954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xmlns="" id="{3415C901-039D-4058-80C7-5ABA400CDB06}"/>
              </a:ext>
            </a:extLst>
          </p:cNvPr>
          <p:cNvSpPr/>
          <p:nvPr/>
        </p:nvSpPr>
        <p:spPr>
          <a:xfrm>
            <a:off x="4279504" y="2661651"/>
            <a:ext cx="1223673" cy="11605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t-LT" sz="1400" dirty="0">
                <a:solidFill>
                  <a:schemeClr val="accent5"/>
                </a:solidFill>
              </a:rPr>
              <a:t>TEMA</a:t>
            </a:r>
            <a:endParaRPr lang="en-US" sz="1400" dirty="0">
              <a:solidFill>
                <a:schemeClr val="accent5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966DA334-7569-42CB-95CD-419F4AC26092}"/>
              </a:ext>
            </a:extLst>
          </p:cNvPr>
          <p:cNvSpPr/>
          <p:nvPr/>
        </p:nvSpPr>
        <p:spPr>
          <a:xfrm>
            <a:off x="6515562" y="2661651"/>
            <a:ext cx="1223673" cy="116058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t-LT" sz="1400" dirty="0">
                <a:solidFill>
                  <a:srgbClr val="00B0F0"/>
                </a:solidFill>
              </a:rPr>
              <a:t>TIKSLAS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6D8E2964-D9A5-4A16-8604-F04921C189EB}"/>
              </a:ext>
            </a:extLst>
          </p:cNvPr>
          <p:cNvSpPr/>
          <p:nvPr/>
        </p:nvSpPr>
        <p:spPr>
          <a:xfrm>
            <a:off x="8877806" y="2661651"/>
            <a:ext cx="1160580" cy="11605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t-LT" sz="1400" dirty="0">
                <a:solidFill>
                  <a:schemeClr val="accent3"/>
                </a:solidFill>
              </a:rPr>
              <a:t>REZUL-TATAI</a:t>
            </a:r>
            <a:endParaRPr lang="en-US" sz="1400" dirty="0">
              <a:solidFill>
                <a:schemeClr val="accent3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xmlns="" id="{FC17936A-EE2B-4C30-A31C-496282D48B87}"/>
              </a:ext>
            </a:extLst>
          </p:cNvPr>
          <p:cNvSpPr/>
          <p:nvPr/>
        </p:nvSpPr>
        <p:spPr>
          <a:xfrm>
            <a:off x="1980355" y="2661651"/>
            <a:ext cx="1160580" cy="116058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t-LT" sz="1400" dirty="0">
                <a:solidFill>
                  <a:schemeClr val="accent4"/>
                </a:solidFill>
              </a:rPr>
              <a:t>VG</a:t>
            </a:r>
            <a:endParaRPr lang="en-US" sz="1400" dirty="0">
              <a:solidFill>
                <a:schemeClr val="accent4"/>
              </a:solidFill>
            </a:endParaRPr>
          </a:p>
        </p:txBody>
      </p:sp>
      <p:sp>
        <p:nvSpPr>
          <p:cNvPr id="23" name="Freeform: Shape 22" descr="timeline ">
            <a:extLst>
              <a:ext uri="{FF2B5EF4-FFF2-40B4-BE49-F238E27FC236}">
                <a16:creationId xmlns:a16="http://schemas.microsoft.com/office/drawing/2014/main" xmlns="" id="{7889103E-B405-4427-BC20-A3CA893D099A}"/>
              </a:ext>
            </a:extLst>
          </p:cNvPr>
          <p:cNvSpPr/>
          <p:nvPr/>
        </p:nvSpPr>
        <p:spPr>
          <a:xfrm flipH="1" flipV="1">
            <a:off x="1392439" y="2020391"/>
            <a:ext cx="9252295" cy="2410190"/>
          </a:xfrm>
          <a:custGeom>
            <a:avLst/>
            <a:gdLst>
              <a:gd name="connsiteX0" fmla="*/ 1192508 w 9252295"/>
              <a:gd name="connsiteY0" fmla="*/ 2410190 h 2410190"/>
              <a:gd name="connsiteX1" fmla="*/ 0 w 9252295"/>
              <a:gd name="connsiteY1" fmla="*/ 1217682 h 2410190"/>
              <a:gd name="connsiteX2" fmla="*/ 1107 w 9252295"/>
              <a:gd name="connsiteY2" fmla="*/ 1206703 h 2410190"/>
              <a:gd name="connsiteX3" fmla="*/ 96158 w 9252295"/>
              <a:gd name="connsiteY3" fmla="*/ 1206703 h 2410190"/>
              <a:gd name="connsiteX4" fmla="*/ 95051 w 9252295"/>
              <a:gd name="connsiteY4" fmla="*/ 1217682 h 2410190"/>
              <a:gd name="connsiteX5" fmla="*/ 1192508 w 9252295"/>
              <a:gd name="connsiteY5" fmla="*/ 2315139 h 2410190"/>
              <a:gd name="connsiteX6" fmla="*/ 2289965 w 9252295"/>
              <a:gd name="connsiteY6" fmla="*/ 1217682 h 2410190"/>
              <a:gd name="connsiteX7" fmla="*/ 2289554 w 9252295"/>
              <a:gd name="connsiteY7" fmla="*/ 1209531 h 2410190"/>
              <a:gd name="connsiteX8" fmla="*/ 2290085 w 9252295"/>
              <a:gd name="connsiteY8" fmla="*/ 1209531 h 2410190"/>
              <a:gd name="connsiteX9" fmla="*/ 2295831 w 9252295"/>
              <a:gd name="connsiteY9" fmla="*/ 1095755 h 2410190"/>
              <a:gd name="connsiteX10" fmla="*/ 3482182 w 9252295"/>
              <a:gd name="connsiteY10" fmla="*/ 25174 h 2410190"/>
              <a:gd name="connsiteX11" fmla="*/ 4668533 w 9252295"/>
              <a:gd name="connsiteY11" fmla="*/ 1095755 h 2410190"/>
              <a:gd name="connsiteX12" fmla="*/ 4674278 w 9252295"/>
              <a:gd name="connsiteY12" fmla="*/ 1209531 h 2410190"/>
              <a:gd name="connsiteX13" fmla="*/ 4673516 w 9252295"/>
              <a:gd name="connsiteY13" fmla="*/ 1209531 h 2410190"/>
              <a:gd name="connsiteX14" fmla="*/ 4678322 w 9252295"/>
              <a:gd name="connsiteY14" fmla="*/ 1304717 h 2410190"/>
              <a:gd name="connsiteX15" fmla="*/ 5770114 w 9252295"/>
              <a:gd name="connsiteY15" fmla="*/ 2289966 h 2410190"/>
              <a:gd name="connsiteX16" fmla="*/ 6861904 w 9252295"/>
              <a:gd name="connsiteY16" fmla="*/ 1304717 h 2410190"/>
              <a:gd name="connsiteX17" fmla="*/ 6867159 w 9252295"/>
              <a:gd name="connsiteY17" fmla="*/ 1200660 h 2410190"/>
              <a:gd name="connsiteX18" fmla="*/ 6867690 w 9252295"/>
              <a:gd name="connsiteY18" fmla="*/ 1200660 h 2410190"/>
              <a:gd name="connsiteX19" fmla="*/ 6867279 w 9252295"/>
              <a:gd name="connsiteY19" fmla="*/ 1192508 h 2410190"/>
              <a:gd name="connsiteX20" fmla="*/ 8059787 w 9252295"/>
              <a:gd name="connsiteY20" fmla="*/ 0 h 2410190"/>
              <a:gd name="connsiteX21" fmla="*/ 9252295 w 9252295"/>
              <a:gd name="connsiteY21" fmla="*/ 1192508 h 2410190"/>
              <a:gd name="connsiteX22" fmla="*/ 9251964 w 9252295"/>
              <a:gd name="connsiteY22" fmla="*/ 1195794 h 2410190"/>
              <a:gd name="connsiteX23" fmla="*/ 9156913 w 9252295"/>
              <a:gd name="connsiteY23" fmla="*/ 1195794 h 2410190"/>
              <a:gd name="connsiteX24" fmla="*/ 9157244 w 9252295"/>
              <a:gd name="connsiteY24" fmla="*/ 1192508 h 2410190"/>
              <a:gd name="connsiteX25" fmla="*/ 8059787 w 9252295"/>
              <a:gd name="connsiteY25" fmla="*/ 95051 h 2410190"/>
              <a:gd name="connsiteX26" fmla="*/ 6962330 w 9252295"/>
              <a:gd name="connsiteY26" fmla="*/ 1192508 h 2410190"/>
              <a:gd name="connsiteX27" fmla="*/ 6962741 w 9252295"/>
              <a:gd name="connsiteY27" fmla="*/ 1200660 h 2410190"/>
              <a:gd name="connsiteX28" fmla="*/ 6962209 w 9252295"/>
              <a:gd name="connsiteY28" fmla="*/ 1200660 h 2410190"/>
              <a:gd name="connsiteX29" fmla="*/ 6956464 w 9252295"/>
              <a:gd name="connsiteY29" fmla="*/ 1314435 h 2410190"/>
              <a:gd name="connsiteX30" fmla="*/ 5770114 w 9252295"/>
              <a:gd name="connsiteY30" fmla="*/ 2385016 h 2410190"/>
              <a:gd name="connsiteX31" fmla="*/ 4583763 w 9252295"/>
              <a:gd name="connsiteY31" fmla="*/ 1314435 h 2410190"/>
              <a:gd name="connsiteX32" fmla="*/ 4578017 w 9252295"/>
              <a:gd name="connsiteY32" fmla="*/ 1200660 h 2410190"/>
              <a:gd name="connsiteX33" fmla="*/ 4578780 w 9252295"/>
              <a:gd name="connsiteY33" fmla="*/ 1200660 h 2410190"/>
              <a:gd name="connsiteX34" fmla="*/ 4573974 w 9252295"/>
              <a:gd name="connsiteY34" fmla="*/ 1105474 h 2410190"/>
              <a:gd name="connsiteX35" fmla="*/ 3482182 w 9252295"/>
              <a:gd name="connsiteY35" fmla="*/ 120225 h 2410190"/>
              <a:gd name="connsiteX36" fmla="*/ 2390391 w 9252295"/>
              <a:gd name="connsiteY36" fmla="*/ 1105474 h 2410190"/>
              <a:gd name="connsiteX37" fmla="*/ 2385136 w 9252295"/>
              <a:gd name="connsiteY37" fmla="*/ 1209531 h 2410190"/>
              <a:gd name="connsiteX38" fmla="*/ 2384604 w 9252295"/>
              <a:gd name="connsiteY38" fmla="*/ 1209531 h 2410190"/>
              <a:gd name="connsiteX39" fmla="*/ 2385016 w 9252295"/>
              <a:gd name="connsiteY39" fmla="*/ 1217682 h 2410190"/>
              <a:gd name="connsiteX40" fmla="*/ 1192508 w 9252295"/>
              <a:gd name="connsiteY40" fmla="*/ 2410190 h 2410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252295" h="2410190">
                <a:moveTo>
                  <a:pt x="1192508" y="2410190"/>
                </a:moveTo>
                <a:cubicBezTo>
                  <a:pt x="533904" y="2410190"/>
                  <a:pt x="0" y="1876286"/>
                  <a:pt x="0" y="1217682"/>
                </a:cubicBezTo>
                <a:lnTo>
                  <a:pt x="1107" y="1206703"/>
                </a:lnTo>
                <a:lnTo>
                  <a:pt x="96158" y="1206703"/>
                </a:lnTo>
                <a:lnTo>
                  <a:pt x="95051" y="1217682"/>
                </a:lnTo>
                <a:cubicBezTo>
                  <a:pt x="95051" y="1823791"/>
                  <a:pt x="586400" y="2315139"/>
                  <a:pt x="1192508" y="2315139"/>
                </a:cubicBezTo>
                <a:cubicBezTo>
                  <a:pt x="1798616" y="2315139"/>
                  <a:pt x="2289965" y="1823791"/>
                  <a:pt x="2289965" y="1217682"/>
                </a:cubicBezTo>
                <a:lnTo>
                  <a:pt x="2289554" y="1209531"/>
                </a:lnTo>
                <a:lnTo>
                  <a:pt x="2290085" y="1209531"/>
                </a:lnTo>
                <a:lnTo>
                  <a:pt x="2295831" y="1095755"/>
                </a:lnTo>
                <a:cubicBezTo>
                  <a:pt x="2356899" y="494427"/>
                  <a:pt x="2864742" y="25174"/>
                  <a:pt x="3482182" y="25174"/>
                </a:cubicBezTo>
                <a:cubicBezTo>
                  <a:pt x="4099623" y="25174"/>
                  <a:pt x="4607465" y="494427"/>
                  <a:pt x="4668533" y="1095755"/>
                </a:cubicBezTo>
                <a:lnTo>
                  <a:pt x="4674278" y="1209531"/>
                </a:lnTo>
                <a:lnTo>
                  <a:pt x="4673516" y="1209531"/>
                </a:lnTo>
                <a:lnTo>
                  <a:pt x="4678322" y="1304717"/>
                </a:lnTo>
                <a:cubicBezTo>
                  <a:pt x="4734523" y="1858116"/>
                  <a:pt x="5201886" y="2289966"/>
                  <a:pt x="5770114" y="2289966"/>
                </a:cubicBezTo>
                <a:cubicBezTo>
                  <a:pt x="6338340" y="2289966"/>
                  <a:pt x="6805704" y="1858116"/>
                  <a:pt x="6861904" y="1304717"/>
                </a:cubicBezTo>
                <a:lnTo>
                  <a:pt x="6867159" y="1200660"/>
                </a:lnTo>
                <a:lnTo>
                  <a:pt x="6867690" y="1200660"/>
                </a:lnTo>
                <a:lnTo>
                  <a:pt x="6867279" y="1192508"/>
                </a:lnTo>
                <a:cubicBezTo>
                  <a:pt x="6867279" y="533905"/>
                  <a:pt x="7401183" y="0"/>
                  <a:pt x="8059787" y="0"/>
                </a:cubicBezTo>
                <a:cubicBezTo>
                  <a:pt x="8718390" y="0"/>
                  <a:pt x="9252295" y="533905"/>
                  <a:pt x="9252295" y="1192508"/>
                </a:cubicBezTo>
                <a:lnTo>
                  <a:pt x="9251964" y="1195794"/>
                </a:lnTo>
                <a:lnTo>
                  <a:pt x="9156913" y="1195794"/>
                </a:lnTo>
                <a:lnTo>
                  <a:pt x="9157244" y="1192508"/>
                </a:lnTo>
                <a:cubicBezTo>
                  <a:pt x="9157244" y="586400"/>
                  <a:pt x="8665895" y="95051"/>
                  <a:pt x="8059787" y="95051"/>
                </a:cubicBezTo>
                <a:cubicBezTo>
                  <a:pt x="7453679" y="95051"/>
                  <a:pt x="6962330" y="586400"/>
                  <a:pt x="6962330" y="1192508"/>
                </a:cubicBezTo>
                <a:lnTo>
                  <a:pt x="6962741" y="1200660"/>
                </a:lnTo>
                <a:lnTo>
                  <a:pt x="6962209" y="1200660"/>
                </a:lnTo>
                <a:lnTo>
                  <a:pt x="6956464" y="1314435"/>
                </a:lnTo>
                <a:cubicBezTo>
                  <a:pt x="6895396" y="1915764"/>
                  <a:pt x="6387554" y="2385016"/>
                  <a:pt x="5770114" y="2385016"/>
                </a:cubicBezTo>
                <a:cubicBezTo>
                  <a:pt x="5152672" y="2385016"/>
                  <a:pt x="4644831" y="1915764"/>
                  <a:pt x="4583763" y="1314435"/>
                </a:cubicBezTo>
                <a:lnTo>
                  <a:pt x="4578017" y="1200660"/>
                </a:lnTo>
                <a:lnTo>
                  <a:pt x="4578780" y="1200660"/>
                </a:lnTo>
                <a:lnTo>
                  <a:pt x="4573974" y="1105474"/>
                </a:lnTo>
                <a:cubicBezTo>
                  <a:pt x="4517772" y="552075"/>
                  <a:pt x="4050409" y="120225"/>
                  <a:pt x="3482182" y="120225"/>
                </a:cubicBezTo>
                <a:cubicBezTo>
                  <a:pt x="2913956" y="120225"/>
                  <a:pt x="2446592" y="552075"/>
                  <a:pt x="2390391" y="1105474"/>
                </a:cubicBezTo>
                <a:lnTo>
                  <a:pt x="2385136" y="1209531"/>
                </a:lnTo>
                <a:lnTo>
                  <a:pt x="2384604" y="1209531"/>
                </a:lnTo>
                <a:lnTo>
                  <a:pt x="2385016" y="1217682"/>
                </a:lnTo>
                <a:cubicBezTo>
                  <a:pt x="2385016" y="1876286"/>
                  <a:pt x="1851111" y="2410190"/>
                  <a:pt x="1192508" y="2410190"/>
                </a:cubicBezTo>
                <a:close/>
              </a:path>
            </a:pathLst>
          </a:custGeom>
          <a:gradFill flip="none" rotWithShape="1">
            <a:gsLst>
              <a:gs pos="61000">
                <a:srgbClr val="00B0F0"/>
              </a:gs>
              <a:gs pos="39000">
                <a:schemeClr val="accent5"/>
              </a:gs>
              <a:gs pos="18000">
                <a:schemeClr val="accent4"/>
              </a:gs>
              <a:gs pos="92000">
                <a:schemeClr val="accent3"/>
              </a:gs>
            </a:gsLst>
            <a:lin ang="10800000" scaled="0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4000" dirty="0">
              <a:solidFill>
                <a:schemeClr val="accent2"/>
              </a:solidFill>
            </a:endParaRPr>
          </a:p>
        </p:txBody>
      </p:sp>
      <p:sp>
        <p:nvSpPr>
          <p:cNvPr id="2" name="Oval 1" descr="timeline endpoints">
            <a:extLst>
              <a:ext uri="{FF2B5EF4-FFF2-40B4-BE49-F238E27FC236}">
                <a16:creationId xmlns:a16="http://schemas.microsoft.com/office/drawing/2014/main" xmlns="" id="{81AA7F01-98B3-49CE-A287-1B558536C306}"/>
              </a:ext>
            </a:extLst>
          </p:cNvPr>
          <p:cNvSpPr/>
          <p:nvPr/>
        </p:nvSpPr>
        <p:spPr>
          <a:xfrm>
            <a:off x="1320120" y="3149771"/>
            <a:ext cx="218092" cy="218092"/>
          </a:xfrm>
          <a:prstGeom prst="ellipse">
            <a:avLst/>
          </a:prstGeom>
          <a:solidFill>
            <a:schemeClr val="accent4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 descr="timeline endpoints">
            <a:extLst>
              <a:ext uri="{FF2B5EF4-FFF2-40B4-BE49-F238E27FC236}">
                <a16:creationId xmlns:a16="http://schemas.microsoft.com/office/drawing/2014/main" xmlns="" id="{491CCD59-030F-4F79-9A33-EBC86A2EC9FE}"/>
              </a:ext>
            </a:extLst>
          </p:cNvPr>
          <p:cNvSpPr/>
          <p:nvPr/>
        </p:nvSpPr>
        <p:spPr>
          <a:xfrm>
            <a:off x="10480529" y="3149771"/>
            <a:ext cx="218092" cy="218092"/>
          </a:xfrm>
          <a:prstGeom prst="ellipse">
            <a:avLst/>
          </a:prstGeom>
          <a:solidFill>
            <a:srgbClr val="20A472"/>
          </a:solidFill>
          <a:ln w="76200">
            <a:solidFill>
              <a:srgbClr val="20A47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A472"/>
              </a:solidFill>
            </a:endParaRP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xmlns="" id="{B6086B1F-4F6D-4493-AE84-2520E93642D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058837" y="4634974"/>
            <a:ext cx="2082098" cy="302186"/>
          </a:xfrm>
        </p:spPr>
        <p:txBody>
          <a:bodyPr/>
          <a:lstStyle/>
          <a:p>
            <a:r>
              <a:rPr lang="lt-LT" dirty="0"/>
              <a:t>VEIKLOS GRUPĖ</a:t>
            </a:r>
            <a:endParaRPr lang="en-US" dirty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6A44816B-378D-41B5-84D7-39CECE2E452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922790" y="5210963"/>
            <a:ext cx="2714692" cy="706438"/>
          </a:xfrm>
        </p:spPr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lt-LT" sz="16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EIP veiklos grupės ACT.LT (AgroCarbonTech.LT)</a:t>
            </a:r>
            <a:endParaRPr lang="en-US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sz="1400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xmlns="" id="{2EFC63F8-23B1-4F22-9868-15EB446170F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944295" y="4583663"/>
            <a:ext cx="1796396" cy="302186"/>
          </a:xfrm>
        </p:spPr>
        <p:txBody>
          <a:bodyPr/>
          <a:lstStyle/>
          <a:p>
            <a:r>
              <a:rPr lang="lt-LT" dirty="0"/>
              <a:t>EIP TEMA</a:t>
            </a:r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xmlns="" id="{AA64E66E-DA3C-42CD-80D9-89BD3A8A401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09938" y="4990235"/>
            <a:ext cx="2208632" cy="1293119"/>
          </a:xfrm>
        </p:spPr>
        <p:txBody>
          <a:bodyPr/>
          <a:lstStyle/>
          <a:p>
            <a:r>
              <a:rPr lang="lt-LT" sz="16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1.2. Klimato kaitos švelninimas ir </a:t>
            </a:r>
            <a:r>
              <a:rPr lang="lt-LT" sz="1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ūkininkavimo</a:t>
            </a:r>
            <a:r>
              <a:rPr lang="lt-LT" sz="16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sistemų prisitaikymas prie jos</a:t>
            </a:r>
            <a:r>
              <a:rPr lang="en-US" sz="1100" dirty="0"/>
              <a:t>.</a:t>
            </a:r>
          </a:p>
          <a:p>
            <a:endParaRPr lang="en-US" sz="1600" dirty="0"/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xmlns="" id="{F5A6A695-5271-4895-88EF-663A3F593E5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68737" y="4483881"/>
            <a:ext cx="1796396" cy="302186"/>
          </a:xfrm>
        </p:spPr>
        <p:txBody>
          <a:bodyPr/>
          <a:lstStyle/>
          <a:p>
            <a:r>
              <a:rPr lang="lt-LT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TIKSLAS</a:t>
            </a:r>
            <a:endParaRPr lang="en-US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xmlns="" id="{93CA8393-83FA-4B7B-BF41-CB601BA1643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16821" y="4867533"/>
            <a:ext cx="2137700" cy="1491322"/>
          </a:xfrm>
        </p:spPr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lt-LT" sz="1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Sukurti ekosistemų paslaugų plėtros modelį, grindžiamą organinės anglies </a:t>
            </a:r>
            <a:r>
              <a:rPr lang="lt-LT" sz="1400" dirty="0">
                <a:solidFill>
                  <a:srgbClr val="000000"/>
                </a:solidFill>
                <a:latin typeface="Times New Roman" panose="02020603050405020304" pitchFamily="18" charset="0"/>
              </a:rPr>
              <a:t>gamyba</a:t>
            </a:r>
            <a:r>
              <a:rPr lang="lt-LT" sz="1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jos panaudojimu CO</a:t>
            </a:r>
            <a:r>
              <a:rPr lang="lt-LT" sz="140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 </a:t>
            </a:r>
            <a:r>
              <a:rPr lang="lt-LT" sz="1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emisijos mažinti augalininkystėje.</a:t>
            </a:r>
            <a:endParaRPr lang="en-US" sz="1050" dirty="0"/>
          </a:p>
        </p:txBody>
      </p:sp>
      <p:sp>
        <p:nvSpPr>
          <p:cNvPr id="34" name="Title 33">
            <a:extLst>
              <a:ext uri="{FF2B5EF4-FFF2-40B4-BE49-F238E27FC236}">
                <a16:creationId xmlns:a16="http://schemas.microsoft.com/office/drawing/2014/main" xmlns="" id="{F28D01B5-A5BC-45A3-8718-13BDC694F2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8837" y="428547"/>
            <a:ext cx="10451284" cy="1538544"/>
          </a:xfrm>
        </p:spPr>
        <p:txBody>
          <a:bodyPr>
            <a:noAutofit/>
          </a:bodyPr>
          <a:lstStyle/>
          <a:p>
            <a:r>
              <a:rPr lang="en-US" sz="32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ORGANINĖS ANGLIES PANAUDOJIMAS EKOSISTEMŲ PASLAUGŲ PLĖTRAI, PRITAIKANT ŪKININKAVIMĄ PRIE KLIMATO KAITOS</a:t>
            </a:r>
            <a:r>
              <a:rPr lang="lt-LT" sz="32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/>
            </a:r>
            <a:br>
              <a:rPr lang="lt-LT" sz="32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100" dirty="0"/>
              <a:t>problemos aktualumas, inovatyvumas ir naudingumas žemės ūkiui bei kaimo plėtrai</a:t>
            </a:r>
            <a:endParaRPr lang="en-US" sz="320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0D537906-096D-4DE9-AB1E-372C9E4A14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754400" y="5210963"/>
            <a:ext cx="2201622" cy="1147892"/>
          </a:xfrm>
        </p:spPr>
        <p:txBody>
          <a:bodyPr/>
          <a:lstStyle/>
          <a:p>
            <a:r>
              <a:rPr lang="lt-LT" sz="1400" dirty="0">
                <a:solidFill>
                  <a:srgbClr val="000000"/>
                </a:solidFill>
                <a:latin typeface="Times New Roman" panose="02020603050405020304" pitchFamily="18" charset="0"/>
              </a:rPr>
              <a:t>Technologijų išbandymas, ekologiniu ir ekonominių  požiūriu. </a:t>
            </a:r>
            <a:endParaRPr lang="en-US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CD37638C-838A-4DC1-AAEA-78747BDC6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793179" y="4518585"/>
            <a:ext cx="1796396" cy="302186"/>
          </a:xfrm>
        </p:spPr>
        <p:txBody>
          <a:bodyPr/>
          <a:lstStyle/>
          <a:p>
            <a:r>
              <a:rPr lang="lt-LT" dirty="0"/>
              <a:t>REZULTATAI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42306221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86163986-0BF9-4140-B77C-6B08ADC2A05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23302" y="4847166"/>
            <a:ext cx="1796396" cy="302186"/>
          </a:xfrm>
        </p:spPr>
        <p:txBody>
          <a:bodyPr/>
          <a:lstStyle/>
          <a:p>
            <a:r>
              <a:rPr lang="lt-LT" dirty="0"/>
              <a:t>PAREIŠKĖJAS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71499E3-9D62-4EFE-AEDC-FF38AEEF11F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23302" y="5265973"/>
            <a:ext cx="1813567" cy="706438"/>
          </a:xfrm>
        </p:spPr>
        <p:txBody>
          <a:bodyPr/>
          <a:lstStyle/>
          <a:p>
            <a:r>
              <a:rPr lang="lt-LT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VDU ŽŪA </a:t>
            </a:r>
            <a:endParaRPr lang="en-US" sz="11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30D4A7EF-FB8C-4C73-BE1C-679232D5FD4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405884" y="4847166"/>
            <a:ext cx="2144785" cy="302186"/>
          </a:xfrm>
        </p:spPr>
        <p:txBody>
          <a:bodyPr/>
          <a:lstStyle/>
          <a:p>
            <a:r>
              <a:rPr lang="lt-LT" dirty="0"/>
              <a:t>PARTNERIS NR.1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7EEF0151-C8A3-42ED-B544-C29BB0A3B8E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442209" y="5258118"/>
            <a:ext cx="1813567" cy="1049158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Aukštaitijos profesinio rengimo centras</a:t>
            </a:r>
            <a:endParaRPr lang="en-US" sz="200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A4525AFF-1927-4E91-991D-B3089DC4FF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5325" y="4842676"/>
            <a:ext cx="2000082" cy="302186"/>
          </a:xfrm>
        </p:spPr>
        <p:txBody>
          <a:bodyPr/>
          <a:lstStyle/>
          <a:p>
            <a:r>
              <a:rPr lang="lt-LT" dirty="0"/>
              <a:t>PARNERIS NR.2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822E523D-FBD2-44B4-878E-704201156F8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613955" y="5313450"/>
            <a:ext cx="1813567" cy="1049157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Ū</a:t>
            </a:r>
            <a:r>
              <a:rPr lang="lt-LT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kininkas Kazimieras </a:t>
            </a:r>
            <a:r>
              <a:rPr lang="lt-LT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Svečiulis</a:t>
            </a:r>
            <a:endParaRPr lang="en-US" sz="200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508AE55-5487-4D42-860F-AF3107607E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692095" y="4838163"/>
            <a:ext cx="2219336" cy="302186"/>
          </a:xfrm>
        </p:spPr>
        <p:txBody>
          <a:bodyPr/>
          <a:lstStyle/>
          <a:p>
            <a:r>
              <a:rPr lang="lt-LT" dirty="0"/>
              <a:t>PARTNERIS NR.3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A81CA841-22BE-4B88-9427-72B07FB50D1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785701" y="5325058"/>
            <a:ext cx="1813567" cy="706438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Ūkininkas </a:t>
            </a:r>
          </a:p>
          <a:p>
            <a:pPr>
              <a:spcBef>
                <a:spcPts val="0"/>
              </a:spcBef>
            </a:pPr>
            <a:r>
              <a:rPr lang="lt-LT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dr. Deividas </a:t>
            </a:r>
            <a:r>
              <a:rPr lang="lt-LT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Burdulis</a:t>
            </a:r>
            <a:endParaRPr lang="en-US" sz="2000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xmlns="" id="{6DB90380-6A6F-464C-A700-89D6BDF24D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882492"/>
          </a:xfrm>
        </p:spPr>
        <p:txBody>
          <a:bodyPr>
            <a:normAutofit/>
          </a:bodyPr>
          <a:lstStyle/>
          <a:p>
            <a: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  <a:t>EIP veiklos grupės tikslas – suburti skirtingų tipų partnerius: žemės ūkio veiklos subjektus </a:t>
            </a:r>
            <a:br>
              <a:rPr lang="lt-LT" dirty="0">
                <a:solidFill>
                  <a:srgbClr val="000000"/>
                </a:solidFill>
                <a:latin typeface="Times New Roman" panose="02020603050405020304" pitchFamily="18" charset="0"/>
              </a:rPr>
            </a:br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444784D5-5DAE-4C6E-9B27-46193176897C}"/>
              </a:ext>
            </a:extLst>
          </p:cNvPr>
          <p:cNvSpPr txBox="1"/>
          <p:nvPr/>
        </p:nvSpPr>
        <p:spPr>
          <a:xfrm>
            <a:off x="8919420" y="4771017"/>
            <a:ext cx="221933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lt-LT" sz="2000" b="1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MOKSLININKAI</a:t>
            </a:r>
            <a:endParaRPr lang="en-US" sz="2000" b="1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xmlns="" id="{3E134814-2A57-412C-890B-05683972D873}"/>
              </a:ext>
            </a:extLst>
          </p:cNvPr>
          <p:cNvSpPr txBox="1">
            <a:spLocks/>
          </p:cNvSpPr>
          <p:nvPr/>
        </p:nvSpPr>
        <p:spPr>
          <a:xfrm>
            <a:off x="8599268" y="5265973"/>
            <a:ext cx="3304710" cy="129421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lt-LT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E. Linkevičius, I. Adamonytė, 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Ž. Černiauskienė</a:t>
            </a:r>
            <a:r>
              <a:rPr lang="lt-LT" sz="1800" dirty="0">
                <a:latin typeface="Times New Roman" panose="02020603050405020304" pitchFamily="18" charset="0"/>
              </a:rPr>
              <a:t>, 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E. </a:t>
            </a:r>
            <a:r>
              <a:rPr lang="lt-LT" sz="1800" dirty="0" err="1">
                <a:effectLst/>
                <a:latin typeface="Times New Roman" panose="02020603050405020304" pitchFamily="18" charset="0"/>
              </a:rPr>
              <a:t>Zvicevičius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, A. </a:t>
            </a:r>
            <a:r>
              <a:rPr lang="lt-LT" sz="1800" dirty="0" err="1">
                <a:effectLst/>
                <a:latin typeface="Times New Roman" panose="02020603050405020304" pitchFamily="18" charset="0"/>
              </a:rPr>
              <a:t>Pasvenskienė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, V. </a:t>
            </a:r>
            <a:r>
              <a:rPr lang="lt-LT" sz="1800" dirty="0" err="1">
                <a:effectLst/>
                <a:latin typeface="Times New Roman" panose="02020603050405020304" pitchFamily="18" charset="0"/>
              </a:rPr>
              <a:t>Šeikienė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, </a:t>
            </a:r>
          </a:p>
          <a:p>
            <a:pPr>
              <a:spcBef>
                <a:spcPts val="0"/>
              </a:spcBef>
            </a:pPr>
            <a:r>
              <a:rPr lang="lt-LT" sz="1800" dirty="0">
                <a:effectLst/>
                <a:latin typeface="Times New Roman" panose="02020603050405020304" pitchFamily="18" charset="0"/>
              </a:rPr>
              <a:t>M. </a:t>
            </a:r>
            <a:r>
              <a:rPr lang="lt-LT" sz="1800" dirty="0" err="1">
                <a:effectLst/>
                <a:latin typeface="Times New Roman" panose="02020603050405020304" pitchFamily="18" charset="0"/>
              </a:rPr>
              <a:t>Skebienė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, R. </a:t>
            </a:r>
            <a:r>
              <a:rPr lang="lt-LT" sz="1800" dirty="0" err="1">
                <a:effectLst/>
                <a:latin typeface="Times New Roman" panose="02020603050405020304" pitchFamily="18" charset="0"/>
              </a:rPr>
              <a:t>Čiūtas</a:t>
            </a:r>
            <a:r>
              <a:rPr lang="lt-LT" sz="1800" dirty="0">
                <a:effectLst/>
                <a:latin typeface="Times New Roman" panose="02020603050405020304" pitchFamily="18" charset="0"/>
              </a:rPr>
              <a:t> </a:t>
            </a:r>
            <a:endParaRPr lang="en-US" sz="2000" dirty="0"/>
          </a:p>
        </p:txBody>
      </p:sp>
      <p:pic>
        <p:nvPicPr>
          <p:cNvPr id="1028" name="Picture 4" descr="See the source image">
            <a:extLst>
              <a:ext uri="{FF2B5EF4-FFF2-40B4-BE49-F238E27FC236}">
                <a16:creationId xmlns:a16="http://schemas.microsoft.com/office/drawing/2014/main" xmlns="" id="{41FCCEA2-37DE-41CA-A6D4-80C73F9DD6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67250" y="2000250"/>
            <a:ext cx="28575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7333921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8857675B-C498-4CF4-991D-CBC95E18C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682" y="3402209"/>
            <a:ext cx="1796396" cy="302186"/>
          </a:xfrm>
        </p:spPr>
        <p:txBody>
          <a:bodyPr/>
          <a:lstStyle/>
          <a:p>
            <a:r>
              <a:rPr lang="lt-LT" sz="2000" b="1" i="0" dirty="0">
                <a:solidFill>
                  <a:schemeClr val="accent3">
                    <a:lumMod val="75000"/>
                  </a:schemeClr>
                </a:solidFill>
                <a:effectLst/>
                <a:latin typeface="Times New Roman" panose="02020603050405020304" pitchFamily="18" charset="0"/>
              </a:rPr>
              <a:t>1 uždavinys</a:t>
            </a:r>
            <a:endParaRPr lang="en-US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8436E332-2364-495B-94FC-08582753722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673" y="4142524"/>
            <a:ext cx="3012041" cy="1774208"/>
          </a:xfrm>
        </p:spPr>
        <p:txBody>
          <a:bodyPr/>
          <a:lstStyle/>
          <a:p>
            <a:r>
              <a:rPr lang="lt-LT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išanalizuoti </a:t>
            </a:r>
            <a:r>
              <a:rPr lang="lt-LT" sz="1600" b="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teisines ir technologines galimybes </a:t>
            </a:r>
            <a:r>
              <a:rPr lang="lt-LT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mažinti žemės ūkyje CO</a:t>
            </a:r>
            <a:r>
              <a:rPr lang="lt-LT" sz="1600" b="0" i="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</a:t>
            </a:r>
            <a:r>
              <a:rPr lang="lt-LT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emisiją, gaminant organinę anglį iš greitos fotosintezės augalų / antrinių gamybos produktų biomasės. </a:t>
            </a:r>
            <a:r>
              <a:rPr lang="lt-LT" sz="1600" b="0" i="0" dirty="0">
                <a:effectLst/>
              </a:rPr>
              <a:t/>
            </a:r>
            <a:br>
              <a:rPr lang="lt-LT" sz="1600" b="0" i="0" dirty="0">
                <a:effectLst/>
              </a:rPr>
            </a:br>
            <a:endParaRPr lang="en-US" sz="16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5E868E50-85C3-4C90-8D82-76127E9A858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478025" y="3415737"/>
            <a:ext cx="1796396" cy="302186"/>
          </a:xfrm>
        </p:spPr>
        <p:txBody>
          <a:bodyPr/>
          <a:lstStyle/>
          <a:p>
            <a:r>
              <a:rPr lang="lt-LT" sz="2000" b="1" i="0" dirty="0">
                <a:solidFill>
                  <a:schemeClr val="accent4">
                    <a:lumMod val="75000"/>
                  </a:schemeClr>
                </a:solidFill>
                <a:effectLst/>
                <a:latin typeface="Times New Roman" panose="02020603050405020304" pitchFamily="18" charset="0"/>
              </a:rPr>
              <a:t>2 uždavinys</a:t>
            </a:r>
            <a:endParaRPr lang="en-US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70A9FB69-EAC1-4C84-9403-4FAFDF6496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438177" y="4072919"/>
            <a:ext cx="3156350" cy="1774208"/>
          </a:xfrm>
        </p:spPr>
        <p:txBody>
          <a:bodyPr/>
          <a:lstStyle/>
          <a:p>
            <a:r>
              <a:rPr lang="lt-LT" sz="1600" b="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išbandyti</a:t>
            </a:r>
            <a:r>
              <a:rPr lang="lt-LT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ekosistemų paslaugų plėtros ir ūkininkavimo pritaikymo prie klimato kaitos galimybes, panaudojant organinę anglį dirvožemiui gerinti ir technologijų </a:t>
            </a:r>
            <a:r>
              <a:rPr lang="lt-LT" sz="16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žiediškumui</a:t>
            </a:r>
            <a:r>
              <a:rPr lang="lt-LT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didinti. </a:t>
            </a:r>
            <a:r>
              <a:rPr lang="lt-LT" sz="1600" b="0" i="0" dirty="0">
                <a:effectLst/>
              </a:rPr>
              <a:t/>
            </a:r>
            <a:br>
              <a:rPr lang="lt-LT" sz="1600" b="0" i="0" dirty="0">
                <a:effectLst/>
              </a:rPr>
            </a:br>
            <a:endParaRPr lang="en-US" sz="160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DACF63FA-A46E-4CE9-99E0-3D6D8DF14C6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99749" y="3402209"/>
            <a:ext cx="1796396" cy="302186"/>
          </a:xfrm>
        </p:spPr>
        <p:txBody>
          <a:bodyPr/>
          <a:lstStyle/>
          <a:p>
            <a:r>
              <a:rPr lang="lt-LT" sz="2000" b="1" i="0" dirty="0">
                <a:solidFill>
                  <a:schemeClr val="accent5">
                    <a:lumMod val="60000"/>
                    <a:lumOff val="40000"/>
                  </a:schemeClr>
                </a:solidFill>
                <a:effectLst/>
                <a:latin typeface="Times New Roman" panose="02020603050405020304" pitchFamily="18" charset="0"/>
              </a:rPr>
              <a:t>3 uždavinys</a:t>
            </a:r>
            <a:endParaRPr lang="en-US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9955D231-C03F-4D0C-A5EC-F093EEA6EE0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240880" y="3961859"/>
            <a:ext cx="2884320" cy="1634997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16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organizuoti</a:t>
            </a:r>
            <a:r>
              <a:rPr lang="lt-LT" sz="16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ekosistemų paslaugų plėtra ir organinės anglies gamyba suinteresuotų </a:t>
            </a:r>
            <a:r>
              <a:rPr lang="lt-LT" sz="16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subjektų</a:t>
            </a:r>
            <a:r>
              <a:rPr lang="lt-LT" sz="16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</a:t>
            </a:r>
            <a:r>
              <a:rPr lang="lt-LT" sz="16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tinklaveiką</a:t>
            </a:r>
            <a:r>
              <a:rPr lang="lt-LT" sz="16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bei sukauptos gerosios patirties sklaidą.</a:t>
            </a:r>
            <a:r>
              <a:rPr lang="lt-LT" sz="1600" b="0" i="0" dirty="0">
                <a:effectLst/>
              </a:rPr>
              <a:t/>
            </a:r>
            <a:br>
              <a:rPr lang="lt-LT" sz="1600" b="0" i="0" dirty="0">
                <a:effectLst/>
              </a:rPr>
            </a:br>
            <a:endParaRPr lang="en-US" sz="1600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xmlns="" id="{92B05E2B-3562-44DC-AB56-6B9AC802CD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6800" y="642593"/>
            <a:ext cx="10058400" cy="2334555"/>
          </a:xfrm>
        </p:spPr>
        <p:txBody>
          <a:bodyPr>
            <a:normAutofit/>
          </a:bodyPr>
          <a:lstStyle/>
          <a:p>
            <a:pPr rtl="0" fontAlgn="base"/>
            <a:r>
              <a:rPr lang="lt-LT" sz="1800" b="1" i="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</a:rPr>
              <a:t>Projekto tikslas</a:t>
            </a:r>
            <a:r>
              <a:rPr lang="lt-LT" sz="1800" b="0" i="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</a:rPr>
              <a:t> – 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/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/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sukurti ekosistemų paslaugų plėtros modelį, </a:t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grindžiamą organinės anglies gamyba ir jos panaudojimu augalininkystėje, </a:t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siekiant sumažinti CO</a:t>
            </a:r>
            <a:r>
              <a:rPr lang="lt-LT" sz="1800" b="0" i="0" baseline="-2500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2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emisijas, </a:t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ir sustiprinti 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agrotechnologijų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tvarumą ir </a:t>
            </a:r>
            <a:r>
              <a:rPr lang="lt-LT" sz="1800" b="0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žiediškumą</a:t>
            </a: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, </a:t>
            </a:r>
            <a:b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</a:br>
            <a:r>
              <a:rPr lang="lt-LT" sz="18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pritaikant ūkininkavimą prie klimato kaitos. </a:t>
            </a:r>
            <a:endParaRPr lang="en-US" dirty="0"/>
          </a:p>
        </p:txBody>
      </p:sp>
      <p:pic>
        <p:nvPicPr>
          <p:cNvPr id="4100" name="Picture 4" descr="See the source image">
            <a:extLst>
              <a:ext uri="{FF2B5EF4-FFF2-40B4-BE49-F238E27FC236}">
                <a16:creationId xmlns:a16="http://schemas.microsoft.com/office/drawing/2014/main" xmlns="" id="{56D8A0C7-A367-4002-BA3D-75C92C35AE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357562" y="385129"/>
            <a:ext cx="3466196" cy="17708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7397269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3C24A58D-AA17-4F67-83B7-7CCA21DB5A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61540" y="3045206"/>
            <a:ext cx="1806673" cy="589514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1400" dirty="0"/>
              <a:t>Neigiama CO</a:t>
            </a:r>
            <a:r>
              <a:rPr lang="lt-LT" sz="1400" baseline="-25000" dirty="0"/>
              <a:t>2</a:t>
            </a:r>
            <a:r>
              <a:rPr lang="lt-LT" sz="1400" dirty="0"/>
              <a:t> emisija – </a:t>
            </a:r>
            <a:r>
              <a:rPr lang="lt-LT" sz="1400" dirty="0" err="1"/>
              <a:t>biochar‘as</a:t>
            </a:r>
            <a:endParaRPr lang="en-US" sz="1400" dirty="0"/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BFF8A845-42A9-4A35-96F2-1B02ED530A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39629" y="3789670"/>
            <a:ext cx="1945083" cy="1870388"/>
          </a:xfrm>
        </p:spPr>
        <p:txBody>
          <a:bodyPr/>
          <a:lstStyle/>
          <a:p>
            <a:r>
              <a:rPr lang="lt-LT" sz="1100" b="0" i="0" dirty="0">
                <a:effectLst/>
                <a:latin typeface="Times New Roman" panose="02020603050405020304" pitchFamily="18" charset="0"/>
              </a:rPr>
              <a:t>Atmosferos anglies kaupimas (neigiama CO</a:t>
            </a:r>
            <a:r>
              <a:rPr lang="lt-LT" sz="1100" b="0" i="0" baseline="-25000" dirty="0">
                <a:effectLst/>
                <a:latin typeface="Times New Roman" panose="02020603050405020304" pitchFamily="18" charset="0"/>
              </a:rPr>
              <a:t>2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emisija) užtikrinamas gaminant </a:t>
            </a:r>
            <a:r>
              <a:rPr lang="lt-LT" sz="1100" b="0" i="0" dirty="0" err="1">
                <a:effectLst/>
                <a:latin typeface="Times New Roman" panose="02020603050405020304" pitchFamily="18" charset="0"/>
              </a:rPr>
              <a:t>biochar’ą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iš greitos fotosintezės augalų / antrinių gamybos produktų biomasės.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08C3D9F9-4837-4F86-BA47-07FC8380F1B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2582950" y="3967745"/>
            <a:ext cx="1734816" cy="603929"/>
          </a:xfrm>
        </p:spPr>
        <p:txBody>
          <a:bodyPr/>
          <a:lstStyle/>
          <a:p>
            <a:r>
              <a:rPr lang="lt-LT" sz="1400" dirty="0"/>
              <a:t>Poveikio vertinimas</a:t>
            </a:r>
            <a:endParaRPr lang="en-US" sz="1400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0C35B328-B64E-4876-8FF0-5F1BBD21C7C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594555" y="4492015"/>
            <a:ext cx="1945083" cy="2082402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P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atikrinama </a:t>
            </a:r>
            <a:r>
              <a:rPr lang="lt-LT" sz="1100" b="0" i="0" dirty="0" err="1">
                <a:effectLst/>
                <a:latin typeface="Times New Roman" panose="02020603050405020304" pitchFamily="18" charset="0"/>
              </a:rPr>
              <a:t>biochar’o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įtaka augalų efektyvumui kaupiant dirvožemio organinę anglį (SOC), taip pat išanalizuota </a:t>
            </a:r>
            <a:r>
              <a:rPr lang="lt-LT" sz="1100" b="0" i="0" dirty="0" err="1">
                <a:effectLst/>
                <a:latin typeface="Times New Roman" panose="02020603050405020304" pitchFamily="18" charset="0"/>
              </a:rPr>
              <a:t>biochar’o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įtaka dirvožemio kokybei gerinti ir didinti antrinių žemės ūkio produktų </a:t>
            </a:r>
            <a:r>
              <a:rPr lang="lt-LT" sz="1100" b="0" i="0" dirty="0" err="1">
                <a:effectLst/>
                <a:latin typeface="Times New Roman" panose="02020603050405020304" pitchFamily="18" charset="0"/>
              </a:rPr>
              <a:t>žiedišką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panaudojimą.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5296BD85-425B-4958-88CA-45CA44C8037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4849699" y="4175550"/>
            <a:ext cx="1181099" cy="302186"/>
          </a:xfrm>
        </p:spPr>
        <p:txBody>
          <a:bodyPr/>
          <a:lstStyle/>
          <a:p>
            <a:r>
              <a:rPr lang="lt-LT" sz="1400" dirty="0"/>
              <a:t>Tyrimo vieta</a:t>
            </a:r>
            <a:endParaRPr lang="en-US" sz="1400" dirty="0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F89F2451-1186-4C3F-A493-A04E51E7B08A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4763567" y="4774077"/>
            <a:ext cx="1831538" cy="1302226"/>
          </a:xfrm>
        </p:spPr>
        <p:txBody>
          <a:bodyPr/>
          <a:lstStyle/>
          <a:p>
            <a:r>
              <a:rPr lang="lt-LT" sz="1100" b="0" i="0" dirty="0">
                <a:effectLst/>
                <a:latin typeface="Times New Roman" panose="02020603050405020304" pitchFamily="18" charset="0"/>
              </a:rPr>
              <a:t>APRC bei ūkininko dr. Deivido </a:t>
            </a:r>
            <a:r>
              <a:rPr lang="lt-LT" sz="1100" b="0" i="0" dirty="0" err="1">
                <a:effectLst/>
                <a:latin typeface="Times New Roman" panose="02020603050405020304" pitchFamily="18" charset="0"/>
              </a:rPr>
              <a:t>Burdulio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žemėse, bus atliekami tyrimo eksperimentai.</a:t>
            </a:r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F04DBBF1-EF80-43E1-B3CC-E7287929142E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857357" y="4134110"/>
            <a:ext cx="1734816" cy="302186"/>
          </a:xfrm>
        </p:spPr>
        <p:txBody>
          <a:bodyPr/>
          <a:lstStyle/>
          <a:p>
            <a:r>
              <a:rPr lang="lt-LT" dirty="0"/>
              <a:t>,,SUPER“ augalai</a:t>
            </a:r>
            <a:endParaRPr lang="en-US" dirty="0"/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xmlns="" id="{93D68865-5E04-4E48-9C59-307470D709C2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6838746" y="4775663"/>
            <a:ext cx="1631868" cy="1183101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1100" b="0" i="0" dirty="0" err="1">
                <a:effectLst/>
                <a:latin typeface="Times New Roman" panose="02020603050405020304" pitchFamily="18" charset="0"/>
              </a:rPr>
              <a:t>Paulownijos</a:t>
            </a:r>
            <a:r>
              <a:rPr lang="lt-LT" sz="1100" b="0" i="0" dirty="0">
                <a:effectLst/>
                <a:latin typeface="Times New Roman" panose="02020603050405020304" pitchFamily="18" charset="0"/>
              </a:rPr>
              <a:t> </a:t>
            </a: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eksperimento plotas apie 1 ha, kuriame atliekami užaugintos biomasės tyrimai.</a:t>
            </a:r>
          </a:p>
          <a:p>
            <a:pPr>
              <a:spcBef>
                <a:spcPts val="0"/>
              </a:spcBef>
            </a:pPr>
            <a:r>
              <a:rPr lang="lt-LT" dirty="0">
                <a:highlight>
                  <a:srgbClr val="FF0000"/>
                </a:highlight>
                <a:latin typeface="Times New Roman" panose="02020603050405020304" pitchFamily="18" charset="0"/>
              </a:rPr>
              <a:t>Pluoštinės kanapės, tuopos</a:t>
            </a:r>
            <a:r>
              <a:rPr lang="lt-LT" dirty="0">
                <a:latin typeface="Times New Roman" panose="02020603050405020304" pitchFamily="18" charset="0"/>
              </a:rPr>
              <a:t>.</a:t>
            </a:r>
            <a:endParaRPr lang="en-US" dirty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41E481CA-8BE8-4318-84EE-4F88A61BE57F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9471337" y="3634720"/>
            <a:ext cx="1806674" cy="545392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</a:rPr>
              <a:t>A</a:t>
            </a:r>
            <a:r>
              <a:rPr lang="lt-LT" sz="1600" dirty="0">
                <a:effectLst/>
                <a:latin typeface="Times New Roman" panose="02020603050405020304" pitchFamily="18" charset="0"/>
              </a:rPr>
              <a:t>tliekami tyrimai</a:t>
            </a:r>
            <a:r>
              <a:rPr lang="lt-LT" sz="1600" b="0" i="0" dirty="0">
                <a:effectLst/>
                <a:latin typeface="Times New Roman" panose="02020603050405020304" pitchFamily="18" charset="0"/>
              </a:rPr>
              <a:t>:</a:t>
            </a:r>
            <a:endParaRPr lang="en-US" dirty="0"/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6AB27524-4451-4AC5-964C-0F705B6368D7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9297174" y="4120564"/>
            <a:ext cx="2178966" cy="1183101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medžių aukščiai bei skersmenys, </a:t>
            </a: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medžio būklė, </a:t>
            </a: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jų biomasės tyrimas,</a:t>
            </a:r>
            <a:endParaRPr lang="lt-LT" dirty="0"/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medžio stiebo, šakų bei šaknų svoris;</a:t>
            </a:r>
          </a:p>
          <a:p>
            <a:pPr>
              <a:spcBef>
                <a:spcPts val="0"/>
              </a:spcBef>
            </a:pPr>
            <a:endParaRPr lang="lt-LT" sz="1100" b="0" i="0" dirty="0">
              <a:effectLst/>
              <a:latin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dirvožemio tyrimai: </a:t>
            </a: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dirvožemio drėgmės sulaikymo </a:t>
            </a: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ir dirvožemio kokybės </a:t>
            </a:r>
          </a:p>
          <a:p>
            <a:pPr>
              <a:spcBef>
                <a:spcPts val="0"/>
              </a:spcBef>
            </a:pPr>
            <a:r>
              <a:rPr lang="lt-LT" sz="1100" b="0" i="0" dirty="0">
                <a:effectLst/>
                <a:latin typeface="Times New Roman" panose="02020603050405020304" pitchFamily="18" charset="0"/>
              </a:rPr>
              <a:t>bei anglies dirvožemyje kiekis.</a:t>
            </a:r>
            <a:endParaRPr lang="en-US" dirty="0"/>
          </a:p>
          <a:p>
            <a:endParaRPr lang="en-US" dirty="0"/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xmlns="" id="{51C3B1FD-26C4-4E80-9A8B-01DD0A4B9FB1}"/>
              </a:ext>
            </a:extLst>
          </p:cNvPr>
          <p:cNvGraphicFramePr/>
          <p:nvPr>
            <p:extLst/>
          </p:nvPr>
        </p:nvGraphicFramePr>
        <p:xfrm>
          <a:off x="255323" y="445866"/>
          <a:ext cx="11681354" cy="24443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E3A3DF5-AB98-4F70-B70F-484FDAABA257}"/>
              </a:ext>
            </a:extLst>
          </p:cNvPr>
          <p:cNvSpPr/>
          <p:nvPr/>
        </p:nvSpPr>
        <p:spPr>
          <a:xfrm>
            <a:off x="5088787" y="290919"/>
            <a:ext cx="17235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lt-LT" sz="5400" b="1" i="0" cap="none" spc="0" dirty="0">
                <a:ln/>
                <a:solidFill>
                  <a:schemeClr val="accent3"/>
                </a:solidFill>
                <a:effectLst/>
                <a:latin typeface="Times New Roman" panose="02020603050405020304" pitchFamily="18" charset="0"/>
              </a:rPr>
              <a:t>Idėja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62397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See the source image">
            <a:extLst>
              <a:ext uri="{FF2B5EF4-FFF2-40B4-BE49-F238E27FC236}">
                <a16:creationId xmlns:a16="http://schemas.microsoft.com/office/drawing/2014/main" xmlns="" id="{72A82AAB-6F45-4F96-BAF9-DFBEF196E0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6902" r="-3" b="7567"/>
          <a:stretch/>
        </p:blipFill>
        <p:spPr bwMode="auto">
          <a:xfrm>
            <a:off x="5622233" y="10"/>
            <a:ext cx="6569769" cy="3750724"/>
          </a:xfrm>
          <a:custGeom>
            <a:avLst/>
            <a:gdLst/>
            <a:ahLst/>
            <a:cxnLst/>
            <a:rect l="l" t="t" r="r" b="b"/>
            <a:pathLst>
              <a:path w="6569769" h="3750734">
                <a:moveTo>
                  <a:pt x="1738471" y="0"/>
                </a:moveTo>
                <a:lnTo>
                  <a:pt x="6569769" y="0"/>
                </a:lnTo>
                <a:lnTo>
                  <a:pt x="6569769" y="3750734"/>
                </a:lnTo>
                <a:lnTo>
                  <a:pt x="0" y="3750734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See the source image">
            <a:extLst>
              <a:ext uri="{FF2B5EF4-FFF2-40B4-BE49-F238E27FC236}">
                <a16:creationId xmlns:a16="http://schemas.microsoft.com/office/drawing/2014/main" xmlns="" id="{EBA16C30-DC9A-4A8A-A65C-DD56959CE8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7042" b="37408"/>
          <a:stretch/>
        </p:blipFill>
        <p:spPr bwMode="auto">
          <a:xfrm>
            <a:off x="4182011" y="3887894"/>
            <a:ext cx="8009991" cy="2970106"/>
          </a:xfrm>
          <a:custGeom>
            <a:avLst/>
            <a:gdLst/>
            <a:ahLst/>
            <a:cxnLst/>
            <a:rect l="l" t="t" r="r" b="b"/>
            <a:pathLst>
              <a:path w="8009991" h="2970106">
                <a:moveTo>
                  <a:pt x="1376648" y="0"/>
                </a:moveTo>
                <a:lnTo>
                  <a:pt x="8009991" y="0"/>
                </a:lnTo>
                <a:lnTo>
                  <a:pt x="8009991" y="2970106"/>
                </a:lnTo>
                <a:lnTo>
                  <a:pt x="0" y="2970106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See the source image">
            <a:extLst>
              <a:ext uri="{FF2B5EF4-FFF2-40B4-BE49-F238E27FC236}">
                <a16:creationId xmlns:a16="http://schemas.microsoft.com/office/drawing/2014/main" xmlns="" id="{8C7DD799-26C8-486F-B04F-95E151498D3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3636" r="1" b="4964"/>
          <a:stretch/>
        </p:blipFill>
        <p:spPr bwMode="auto">
          <a:xfrm>
            <a:off x="20" y="10"/>
            <a:ext cx="7503091" cy="6857990"/>
          </a:xfrm>
          <a:custGeom>
            <a:avLst/>
            <a:gdLst/>
            <a:ahLst/>
            <a:cxnLst/>
            <a:rect l="l" t="t" r="r" b="b"/>
            <a:pathLst>
              <a:path w="7503111" h="6858000">
                <a:moveTo>
                  <a:pt x="0" y="0"/>
                </a:moveTo>
                <a:lnTo>
                  <a:pt x="677334" y="0"/>
                </a:lnTo>
                <a:lnTo>
                  <a:pt x="1168036" y="0"/>
                </a:lnTo>
                <a:lnTo>
                  <a:pt x="1205499" y="0"/>
                </a:lnTo>
                <a:lnTo>
                  <a:pt x="1647632" y="0"/>
                </a:lnTo>
                <a:lnTo>
                  <a:pt x="7215401" y="0"/>
                </a:lnTo>
                <a:lnTo>
                  <a:pt x="4041567" y="6852993"/>
                </a:lnTo>
                <a:lnTo>
                  <a:pt x="7503111" y="6852993"/>
                </a:lnTo>
                <a:lnTo>
                  <a:pt x="7503111" y="6852994"/>
                </a:lnTo>
                <a:lnTo>
                  <a:pt x="1647632" y="6852994"/>
                </a:lnTo>
                <a:lnTo>
                  <a:pt x="1647632" y="6858000"/>
                </a:lnTo>
                <a:lnTo>
                  <a:pt x="0" y="685800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4960687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3F9498B-FC7B-40B7-AF92-DA320141225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92707" y="2491529"/>
            <a:ext cx="435126" cy="432949"/>
          </a:xfrm>
        </p:spPr>
        <p:txBody>
          <a:bodyPr/>
          <a:lstStyle/>
          <a:p>
            <a:r>
              <a:rPr lang="lt-LT" dirty="0"/>
              <a:t>1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FCCB603-9F4C-4753-ADAF-948BFEFA1EE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04586" y="2837449"/>
            <a:ext cx="2011369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Didelis CO</a:t>
            </a:r>
            <a:r>
              <a:rPr lang="lt-LT" baseline="-25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emisijos mažinimo ir finansinis efektas gaunamas dėl itin sparčiai augančio hibrido „</a:t>
            </a:r>
            <a:r>
              <a:rPr lang="lt-LT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Paulownijos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“. 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1C2619C3-A3ED-4EA8-80AC-B156AE81FBB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1128019" y="4138806"/>
            <a:ext cx="250058" cy="302186"/>
          </a:xfrm>
        </p:spPr>
        <p:txBody>
          <a:bodyPr/>
          <a:lstStyle/>
          <a:p>
            <a:r>
              <a:rPr lang="lt-LT" dirty="0"/>
              <a:t>2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EF7BCF1-DC53-444D-874C-907BB0F79F8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65958" y="4534312"/>
            <a:ext cx="2090043" cy="656273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Per 5-6 metus </a:t>
            </a:r>
            <a:r>
              <a:rPr lang="lt-LT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Paulownijos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plantacijos 1 ha galima užauginti virš 400 m</a:t>
            </a:r>
            <a:r>
              <a:rPr lang="lt-LT" baseline="30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3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medienos</a:t>
            </a:r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EB8DDC66-62FA-4E01-8280-EE06447F4306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548001" y="4061051"/>
            <a:ext cx="669573" cy="302186"/>
          </a:xfrm>
        </p:spPr>
        <p:txBody>
          <a:bodyPr/>
          <a:lstStyle/>
          <a:p>
            <a:r>
              <a:rPr lang="lt-LT" dirty="0"/>
              <a:t>3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5D929A9F-BE0E-4146-A027-6CB2005BEBF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2785145" y="4486178"/>
            <a:ext cx="1618997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trečdalį jos tikslinga panaudoti kaip biomasę </a:t>
            </a:r>
            <a:r>
              <a:rPr lang="lt-LT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biochar’ui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gaminti. </a:t>
            </a:r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940629F3-1B58-4B99-B062-D96F5CF9FFE5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5222274" y="4129455"/>
            <a:ext cx="312896" cy="302186"/>
          </a:xfrm>
        </p:spPr>
        <p:txBody>
          <a:bodyPr/>
          <a:lstStyle/>
          <a:p>
            <a:r>
              <a:rPr lang="lt-LT" dirty="0"/>
              <a:t>4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C6649F30-F0C2-4627-8BCD-6C57CAAC0A7A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4604944" y="4486178"/>
            <a:ext cx="2248694" cy="1183101"/>
          </a:xfrm>
        </p:spPr>
        <p:txBody>
          <a:bodyPr/>
          <a:lstStyle/>
          <a:p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Rekordiškai spartus šio medžio augimas užtikrina neįtikėtinai didelį iš atmosferos absorbuojamo anglies dvideginio kiekį</a:t>
            </a:r>
          </a:p>
          <a:p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kasmet siekia nuo 80 iki 120 tonų. </a:t>
            </a:r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C11FE852-2368-4453-8BB3-8E0D191B9E68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8263338" y="4187538"/>
            <a:ext cx="366454" cy="302186"/>
          </a:xfrm>
        </p:spPr>
        <p:txBody>
          <a:bodyPr/>
          <a:lstStyle/>
          <a:p>
            <a:r>
              <a:rPr lang="lt-LT" dirty="0"/>
              <a:t>5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F932540E-54EA-4A08-9FC6-16E7C40B921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7410907" y="4637696"/>
            <a:ext cx="2672659" cy="1436533"/>
          </a:xfrm>
        </p:spPr>
        <p:txBody>
          <a:bodyPr/>
          <a:lstStyle/>
          <a:p>
            <a:r>
              <a:rPr lang="lt-LT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Paulownijos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įtraukimas į projekto įgyvendinimą leis praktiškai patikrinti mokslininkų prieš dešimtmetį sukurto hibrido skelbiamas charakteristikas.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1B0A82BC-3935-41F9-AB41-49B8E6C36F28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10404098" y="3441973"/>
            <a:ext cx="1181098" cy="302186"/>
          </a:xfrm>
        </p:spPr>
        <p:txBody>
          <a:bodyPr/>
          <a:lstStyle/>
          <a:p>
            <a:r>
              <a:rPr lang="lt-LT" dirty="0"/>
              <a:t>6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073BDA6F-9581-4C37-B957-BA224324C6E7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9761838" y="3878744"/>
            <a:ext cx="1823358" cy="1183101"/>
          </a:xfrm>
        </p:spPr>
        <p:txBody>
          <a:bodyPr/>
          <a:lstStyle/>
          <a:p>
            <a:r>
              <a:rPr lang="lt-LT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Paulownijos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biomasės atliekos galimybes </a:t>
            </a:r>
            <a:r>
              <a:rPr lang="lt-LT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biochar‘ui</a:t>
            </a:r>
            <a:r>
              <a:rPr lang="lt-LT" dirty="0">
                <a:latin typeface="Times New Roman" panose="02020603050405020304" pitchFamily="18" charset="0"/>
                <a:ea typeface="Times New Roman" panose="02020603050405020304" pitchFamily="18" charset="0"/>
              </a:rPr>
              <a:t> gaminti</a:t>
            </a:r>
            <a:endParaRPr lang="en-US" dirty="0"/>
          </a:p>
        </p:txBody>
      </p:sp>
      <p:pic>
        <p:nvPicPr>
          <p:cNvPr id="20" name="Picture 19" descr="A picture containing tree, sky, outdoor, plant&#10;&#10;Description automatically generated">
            <a:extLst>
              <a:ext uri="{FF2B5EF4-FFF2-40B4-BE49-F238E27FC236}">
                <a16:creationId xmlns:a16="http://schemas.microsoft.com/office/drawing/2014/main" xmlns="" id="{7764B352-D826-49BB-AACC-F6AF121DF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7574" y="420427"/>
            <a:ext cx="3466382" cy="3466382"/>
          </a:xfrm>
          <a:prstGeom prst="rect">
            <a:avLst/>
          </a:prstGeom>
        </p:spPr>
      </p:pic>
      <p:pic>
        <p:nvPicPr>
          <p:cNvPr id="19" name="Picture 18" descr="A close up of a flower&#10;&#10;Description automatically generated with low confidence">
            <a:extLst>
              <a:ext uri="{FF2B5EF4-FFF2-40B4-BE49-F238E27FC236}">
                <a16:creationId xmlns:a16="http://schemas.microsoft.com/office/drawing/2014/main" xmlns="" id="{11CD41B6-90A0-4452-8F80-AC53B6AC29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37579" y="403947"/>
            <a:ext cx="3695991" cy="289005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CADD041-E46A-496E-B15C-F8E5D4A2D2D7}"/>
              </a:ext>
            </a:extLst>
          </p:cNvPr>
          <p:cNvSpPr txBox="1"/>
          <p:nvPr/>
        </p:nvSpPr>
        <p:spPr>
          <a:xfrm>
            <a:off x="705448" y="728127"/>
            <a:ext cx="31773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t-LT" sz="1800" b="1" dirty="0">
                <a:effectLst/>
                <a:latin typeface="Times New Roman" panose="02020603050405020304" pitchFamily="18" charset="0"/>
              </a:rPr>
              <a:t>Projekto rezultatų taikymo ekonominės naudos pagrindimas ir aplinkosaugos gerinimo naudos aprašymas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6410892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600">
        <p14:gallery dir="l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http://purl.org/dc/elements/1.1/"/>
    <ds:schemaRef ds:uri="http://schemas.microsoft.com/office/2006/metadata/properties"/>
    <ds:schemaRef ds:uri="http://schemas.microsoft.com/office/2006/documentManagement/types"/>
    <ds:schemaRef ds:uri="http://schemas.openxmlformats.org/package/2006/metadata/core-properties"/>
    <ds:schemaRef ds:uri="71af3243-3dd4-4a8d-8c0d-dd76da1f02a5"/>
    <ds:schemaRef ds:uri="http://purl.org/dc/dcmitype/"/>
    <ds:schemaRef ds:uri="16c05727-aa75-4e4a-9b5f-8a80a1165891"/>
    <ds:schemaRef ds:uri="http://schemas.microsoft.com/office/infopath/2007/PartnerControls"/>
    <ds:schemaRef ds:uri="http://www.w3.org/XML/1998/namespace"/>
    <ds:schemaRef ds:uri="http://purl.org/dc/term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1023</Words>
  <Application>Microsoft Office PowerPoint</Application>
  <PresentationFormat>Pasirinktinai</PresentationFormat>
  <Paragraphs>130</Paragraphs>
  <Slides>12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Skaidrių pavadinimai</vt:lpstr>
      </vt:variant>
      <vt:variant>
        <vt:i4>12</vt:i4>
      </vt:variant>
    </vt:vector>
  </HeadingPairs>
  <TitlesOfParts>
    <vt:vector size="13" baseType="lpstr">
      <vt:lpstr>Office Theme</vt:lpstr>
      <vt:lpstr>Projektas  Organinės anglies panaudojimas ekosistemų paslaugų plėtrai, pritaikant ūkininkavimą prie klimato kaitos</vt:lpstr>
      <vt:lpstr>Skaidrė 2</vt:lpstr>
      <vt:lpstr>Skaidrė 3</vt:lpstr>
      <vt:lpstr>ORGANINĖS ANGLIES PANAUDOJIMAS EKOSISTEMŲ PASLAUGŲ PLĖTRAI, PRITAIKANT ŪKININKAVIMĄ PRIE KLIMATO KAITOS problemos aktualumas, inovatyvumas ir naudingumas žemės ūkiui bei kaimo plėtrai</vt:lpstr>
      <vt:lpstr>EIP veiklos grupės tikslas – suburti skirtingų tipų partnerius: žemės ūkio veiklos subjektus  </vt:lpstr>
      <vt:lpstr>Projekto tikslas –   sukurti ekosistemų paslaugų plėtros modelį,  grindžiamą organinės anglies gamyba ir jos panaudojimu augalininkystėje,  siekiant sumažinti CO2 emisijas,  ir sustiprinti agrotechnologijų tvarumą ir žiediškumą,  pritaikant ūkininkavimą prie klimato kaitos. </vt:lpstr>
      <vt:lpstr>Skaidrė 7</vt:lpstr>
      <vt:lpstr>Skaidrė 8</vt:lpstr>
      <vt:lpstr>Skaidrė 9</vt:lpstr>
      <vt:lpstr>Skaidrė 10</vt:lpstr>
      <vt:lpstr>Skaidrė 11</vt:lpstr>
      <vt:lpstr>Skaidrė 12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2023-02-23T10:30:52Z</dcterms:created>
  <dcterms:modified xsi:type="dcterms:W3CDTF">2023-05-22T06:26:00Z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